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31"/>
  </p:notesMasterIdLst>
  <p:sldIdLst>
    <p:sldId id="378" r:id="rId2"/>
    <p:sldId id="401" r:id="rId3"/>
    <p:sldId id="402" r:id="rId4"/>
    <p:sldId id="364" r:id="rId5"/>
    <p:sldId id="392" r:id="rId6"/>
    <p:sldId id="387" r:id="rId7"/>
    <p:sldId id="367" r:id="rId8"/>
    <p:sldId id="375" r:id="rId9"/>
    <p:sldId id="400" r:id="rId10"/>
    <p:sldId id="393" r:id="rId11"/>
    <p:sldId id="376" r:id="rId12"/>
    <p:sldId id="399" r:id="rId13"/>
    <p:sldId id="306" r:id="rId14"/>
    <p:sldId id="398" r:id="rId15"/>
    <p:sldId id="371" r:id="rId16"/>
    <p:sldId id="379" r:id="rId17"/>
    <p:sldId id="380" r:id="rId18"/>
    <p:sldId id="403" r:id="rId19"/>
    <p:sldId id="396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4" r:id="rId28"/>
    <p:sldId id="413" r:id="rId29"/>
    <p:sldId id="415" r:id="rId30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0D7"/>
    <a:srgbClr val="E9E8C1"/>
    <a:srgbClr val="221610"/>
    <a:srgbClr val="81513B"/>
    <a:srgbClr val="4F3124"/>
    <a:srgbClr val="9E561A"/>
    <a:srgbClr val="AC7F00"/>
    <a:srgbClr val="423922"/>
    <a:srgbClr val="D8D692"/>
    <a:srgbClr val="0C2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434" autoAdjust="0"/>
  </p:normalViewPr>
  <p:slideViewPr>
    <p:cSldViewPr>
      <p:cViewPr varScale="1">
        <p:scale>
          <a:sx n="105" d="100"/>
          <a:sy n="105" d="100"/>
        </p:scale>
        <p:origin x="9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5659" cy="496332"/>
          </a:xfrm>
          <a:prstGeom prst="rect">
            <a:avLst/>
          </a:prstGeom>
        </p:spPr>
        <p:txBody>
          <a:bodyPr vert="horz" lIns="91117" tIns="45560" rIns="91117" bIns="45560" rtlCol="0"/>
          <a:lstStyle>
            <a:lvl1pPr algn="l">
              <a:defRPr sz="11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8" y="5"/>
            <a:ext cx="2945659" cy="496332"/>
          </a:xfrm>
          <a:prstGeom prst="rect">
            <a:avLst/>
          </a:prstGeom>
        </p:spPr>
        <p:txBody>
          <a:bodyPr vert="horz" lIns="91117" tIns="45560" rIns="91117" bIns="45560" rtlCol="0"/>
          <a:lstStyle>
            <a:lvl1pPr algn="r">
              <a:defRPr sz="1100"/>
            </a:lvl1pPr>
          </a:lstStyle>
          <a:p>
            <a:pPr>
              <a:defRPr/>
            </a:pPr>
            <a:fld id="{7E8AAE3B-A89E-482F-9512-46ECEDEADD18}" type="datetimeFigureOut">
              <a:rPr lang="es-ES"/>
              <a:pPr>
                <a:defRPr/>
              </a:pPr>
              <a:t>21/09/2017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7" tIns="45560" rIns="91117" bIns="4556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8"/>
          </a:xfrm>
          <a:prstGeom prst="rect">
            <a:avLst/>
          </a:prstGeom>
        </p:spPr>
        <p:txBody>
          <a:bodyPr vert="horz" lIns="91117" tIns="45560" rIns="91117" bIns="4556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5" y="9428588"/>
            <a:ext cx="2945659" cy="496332"/>
          </a:xfrm>
          <a:prstGeom prst="rect">
            <a:avLst/>
          </a:prstGeom>
        </p:spPr>
        <p:txBody>
          <a:bodyPr vert="horz" lIns="91117" tIns="45560" rIns="91117" bIns="45560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8" y="9428588"/>
            <a:ext cx="2945659" cy="496332"/>
          </a:xfrm>
          <a:prstGeom prst="rect">
            <a:avLst/>
          </a:prstGeom>
        </p:spPr>
        <p:txBody>
          <a:bodyPr vert="horz" lIns="91117" tIns="45560" rIns="91117" bIns="45560" rtlCol="0" anchor="b"/>
          <a:lstStyle>
            <a:lvl1pPr algn="r">
              <a:defRPr sz="1100"/>
            </a:lvl1pPr>
          </a:lstStyle>
          <a:p>
            <a:pPr>
              <a:defRPr/>
            </a:pPr>
            <a:fld id="{6451AB1F-5B01-494F-9863-05507444DE2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3325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C8814-8634-4857-953B-EC553E847068}" type="datetimeFigureOut">
              <a:rPr lang="es-ES" smtClean="0"/>
              <a:pPr>
                <a:defRPr/>
              </a:pPr>
              <a:t>21/09/2017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3D5C6-1C95-49A3-99B1-413E78EADF2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270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DE4688-6A79-42DD-9877-AD6CB2D50753}" type="datetimeFigureOut">
              <a:rPr lang="es-ES" smtClean="0"/>
              <a:pPr>
                <a:defRPr/>
              </a:pPr>
              <a:t>21/09/2017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5C4E1-3197-426D-801C-ED93BA2ED3B8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586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BC802-5080-4B99-9A56-D15B8A2A2474}" type="datetimeFigureOut">
              <a:rPr lang="es-ES" smtClean="0"/>
              <a:pPr>
                <a:defRPr/>
              </a:pPr>
              <a:t>21/09/2017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D8BB1-4BDD-470A-BABD-8A0C733E015B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416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953F2A-4924-4BA3-967A-D63799A5CF3E}" type="datetimeFigureOut">
              <a:rPr lang="es-ES" smtClean="0"/>
              <a:pPr>
                <a:defRPr/>
              </a:pPr>
              <a:t>21/09/2017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D0EEE-E153-4F05-9D92-D92445BE751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61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B854F7-5A75-496D-AD53-0BC5E47D813E}" type="datetimeFigureOut">
              <a:rPr lang="es-ES" smtClean="0"/>
              <a:pPr>
                <a:defRPr/>
              </a:pPr>
              <a:t>21/09/2017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00A77-2A40-4F99-AC01-700DDF7DF38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860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D97ED5-A0EE-4E91-BEEE-94BDDFB181C8}" type="datetimeFigureOut">
              <a:rPr lang="es-ES" smtClean="0"/>
              <a:pPr>
                <a:defRPr/>
              </a:pPr>
              <a:t>21/09/2017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CB708-0965-4C62-A43B-37BE86716512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39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9899E-1AA0-42BD-998E-358AD44BD0F0}" type="datetimeFigureOut">
              <a:rPr lang="es-ES" smtClean="0"/>
              <a:pPr>
                <a:defRPr/>
              </a:pPr>
              <a:t>21/09/2017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04995-D9E2-444F-BEA0-D8A499C6BE0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580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3DFDE0-2751-4A70-A908-C7C4A9F060A1}" type="datetimeFigureOut">
              <a:rPr lang="es-ES" smtClean="0"/>
              <a:pPr>
                <a:defRPr/>
              </a:pPr>
              <a:t>21/09/2017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83369-514A-4262-902C-32D3FC5D5C9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890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6B60D-05DB-4660-86BF-8A3E5895F204}" type="datetimeFigureOut">
              <a:rPr lang="es-ES" smtClean="0"/>
              <a:pPr>
                <a:defRPr/>
              </a:pPr>
              <a:t>21/09/2017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71B8C-D9F4-437D-90F1-3EBAC0D5AD8B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619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E0C19-979C-4570-988A-2C45A279E48F}" type="datetimeFigureOut">
              <a:rPr lang="es-ES" smtClean="0"/>
              <a:pPr>
                <a:defRPr/>
              </a:pPr>
              <a:t>21/09/2017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9F918-F864-44D9-9232-ADBC4B56BCE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445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53DD52-594E-4D92-8B29-8F8BD7FC321D}" type="datetimeFigureOut">
              <a:rPr lang="es-ES" smtClean="0"/>
              <a:pPr>
                <a:defRPr/>
              </a:pPr>
              <a:t>21/09/2017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51F93-E77B-466A-8DC2-CF3C8A8077E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223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2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7DE938-5603-413D-BEA0-6B6F6DA00932}" type="datetimeFigureOut">
              <a:rPr lang="es-ES" smtClean="0"/>
              <a:pPr>
                <a:defRPr/>
              </a:pPr>
              <a:t>21/09/2017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81BD1F-21CF-4625-A601-74CC7A8F670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684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&amp;esrc=s&amp;source=images&amp;cd=&amp;cad=rja&amp;uact=8&amp;ved=0ahUKEwjU_5jjseDVAhWDWRoKHaQ1D2AQjRwIBw&amp;url=http://palaciomagdalena.com/&amp;psig=AFQjCNEOTNjoTMwBxGIG8eXoOWczSnddtQ&amp;ust=1503132146031166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&amp;esrc=s&amp;source=images&amp;cd=&amp;cad=rja&amp;uact=8&amp;ved=0ahUKEwjU_5jjseDVAhWDWRoKHaQ1D2AQjRwIBw&amp;url=http://palaciomagdalena.com/&amp;psig=AFQjCNEOTNjoTMwBxGIG8eXoOWczSnddtQ&amp;ust=1503132146031166" TargetMode="External"/><Relationship Id="rId11" Type="http://schemas.openxmlformats.org/officeDocument/2006/relationships/image" Target="../media/image42.emf"/><Relationship Id="rId5" Type="http://schemas.openxmlformats.org/officeDocument/2006/relationships/image" Target="../media/image7.png"/><Relationship Id="rId10" Type="http://schemas.openxmlformats.org/officeDocument/2006/relationships/image" Target="../media/image41.emf"/><Relationship Id="rId4" Type="http://schemas.openxmlformats.org/officeDocument/2006/relationships/image" Target="../media/image6.png"/><Relationship Id="rId9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&amp;esrc=s&amp;source=images&amp;cd=&amp;cad=rja&amp;uact=8&amp;ved=0ahUKEwjU_5jjseDVAhWDWRoKHaQ1D2AQjRwIBw&amp;url=http://palaciomagdalena.com/&amp;psig=AFQjCNEOTNjoTMwBxGIG8eXoOWczSnddtQ&amp;ust=1503132146031166" TargetMode="External"/><Relationship Id="rId11" Type="http://schemas.openxmlformats.org/officeDocument/2006/relationships/image" Target="../media/image46.png"/><Relationship Id="rId5" Type="http://schemas.openxmlformats.org/officeDocument/2006/relationships/image" Target="../media/image7.png"/><Relationship Id="rId10" Type="http://schemas.openxmlformats.org/officeDocument/2006/relationships/image" Target="../media/image45.jpg"/><Relationship Id="rId4" Type="http://schemas.openxmlformats.org/officeDocument/2006/relationships/image" Target="../media/image6.png"/><Relationship Id="rId9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&amp;esrc=s&amp;source=images&amp;cd=&amp;cad=rja&amp;uact=8&amp;ved=0ahUKEwikx9jhptHLAhVECpoKHWTeDacQjRwIBw&amp;url=http://www.casareal.es/ES/FamiliaReal/ReyFelipe/Paginas/subhome.aspx&amp;psig=AFQjCNGTvaS1HYfcuApjbtf8ltLodzHiLQ&amp;ust=1458633336071557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hyperlink" Target="http://www.google.es/url?sa=i&amp;rct=j&amp;q=&amp;esrc=s&amp;source=images&amp;cd=&amp;cad=rja&amp;uact=8&amp;ved=0ahUKEwjU_5jjseDVAhWDWRoKHaQ1D2AQjRwIBw&amp;url=http://palaciomagdalena.com/&amp;psig=AFQjCNEOTNjoTMwBxGIG8eXoOWczSnddtQ&amp;ust=150313214603116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7.png@01D13D6F.D3338C10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/>
            </a:gs>
            <a:gs pos="24000">
              <a:schemeClr val="bg1"/>
            </a:gs>
            <a:gs pos="32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90" y="1642425"/>
            <a:ext cx="5422538" cy="30827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8044"/>
            <a:ext cx="1152128" cy="10971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339752" y="4797152"/>
            <a:ext cx="50225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smtClean="0"/>
              <a:t>MEDICINA – FARMACIA – VETERINARIA – ODONTOLOGÍA – PSICOLOGÍA - ENFERMERIA</a:t>
            </a:r>
            <a:endParaRPr lang="es-ES" sz="1050" b="1" dirty="0"/>
          </a:p>
        </p:txBody>
      </p:sp>
      <p:pic>
        <p:nvPicPr>
          <p:cNvPr id="13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06439"/>
            <a:ext cx="2125997" cy="53963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623777" y="5169386"/>
            <a:ext cx="4287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/>
              <a:t>Santander, 21 - 22 - 23 de Febrero 2018</a:t>
            </a:r>
          </a:p>
          <a:p>
            <a:pPr algn="ctr"/>
            <a:r>
              <a:rPr lang="es-ES" sz="2000" b="1" dirty="0" smtClean="0"/>
              <a:t>Palacio de la Magdalena</a:t>
            </a:r>
            <a:endParaRPr lang="es-ES" sz="2000" b="1" dirty="0"/>
          </a:p>
        </p:txBody>
      </p:sp>
      <p:pic>
        <p:nvPicPr>
          <p:cNvPr id="15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01" y="3496129"/>
            <a:ext cx="323471" cy="43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071613" y="769441"/>
            <a:ext cx="7316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latin typeface="Helvetica Neue"/>
                <a:ea typeface="Verdana" panose="020B0604030504040204" pitchFamily="34" charset="0"/>
                <a:cs typeface="Helvetica Neue"/>
              </a:rPr>
              <a:t>ENTIDADES Y EMPRESAS COLABORADORAS </a:t>
            </a:r>
            <a:endParaRPr lang="es-ES" sz="2000" b="1" spc="300" dirty="0">
              <a:solidFill>
                <a:srgbClr val="4F3124"/>
              </a:solidFill>
              <a:latin typeface="Helvetica Neue"/>
              <a:ea typeface="Verdana" panose="020B0604030504040204" pitchFamily="34" charset="0"/>
              <a:cs typeface="Helvetica Neue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21 Imagen" descr="farmaindustria-300x225.jpg"/>
          <p:cNvPicPr>
            <a:picLocks noChangeAspect="1"/>
          </p:cNvPicPr>
          <p:nvPr/>
        </p:nvPicPr>
        <p:blipFill>
          <a:blip r:embed="rId2" cstate="print"/>
          <a:srcRect t="19048" b="14286"/>
          <a:stretch>
            <a:fillRect/>
          </a:stretch>
        </p:blipFill>
        <p:spPr>
          <a:xfrm>
            <a:off x="3275856" y="3657522"/>
            <a:ext cx="3059934" cy="1298154"/>
          </a:xfrm>
          <a:prstGeom prst="rect">
            <a:avLst/>
          </a:prstGeom>
        </p:spPr>
      </p:pic>
      <p:pic>
        <p:nvPicPr>
          <p:cNvPr id="24" name="Picture 10" descr="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31" y="5733256"/>
            <a:ext cx="3389784" cy="72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4" b="19303"/>
          <a:stretch/>
        </p:blipFill>
        <p:spPr>
          <a:xfrm>
            <a:off x="3180556" y="2060848"/>
            <a:ext cx="3155234" cy="1008112"/>
          </a:xfrm>
          <a:prstGeom prst="rect">
            <a:avLst/>
          </a:prstGeom>
        </p:spPr>
      </p:pic>
      <p:sp>
        <p:nvSpPr>
          <p:cNvPr id="11" name="1 Rectángulo"/>
          <p:cNvSpPr/>
          <p:nvPr/>
        </p:nvSpPr>
        <p:spPr>
          <a:xfrm>
            <a:off x="907393" y="0"/>
            <a:ext cx="7324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Congreso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u="sng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pic>
        <p:nvPicPr>
          <p:cNvPr id="12" name="Imagen 11" descr="250px-Emblem_of_the_Spanish_Military_Medicine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942333" cy="938564"/>
          </a:xfrm>
          <a:prstGeom prst="rect">
            <a:avLst/>
          </a:prstGeom>
        </p:spPr>
      </p:pic>
      <p:pic>
        <p:nvPicPr>
          <p:cNvPr id="13" name="4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24256" y="332656"/>
            <a:ext cx="52070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latin typeface="Helvetica Neue"/>
                <a:cs typeface="Helvetica Neue"/>
              </a:rPr>
              <a:t>CONCEPTO </a:t>
            </a:r>
            <a:r>
              <a:rPr lang="es-ES" sz="2000" b="1" spc="300" dirty="0">
                <a:solidFill>
                  <a:srgbClr val="4F3124"/>
                </a:solidFill>
                <a:latin typeface="Helvetica Neue"/>
                <a:cs typeface="Helvetica Neue"/>
              </a:rPr>
              <a:t>DE </a:t>
            </a:r>
            <a:r>
              <a:rPr lang="es-ES" sz="2000" b="1" spc="300" dirty="0" smtClean="0">
                <a:solidFill>
                  <a:srgbClr val="4F3124"/>
                </a:solidFill>
                <a:latin typeface="Helvetica Neue"/>
                <a:cs typeface="Helvetica Neue"/>
              </a:rPr>
              <a:t>DESARROLLO(1)</a:t>
            </a:r>
            <a:endParaRPr lang="es-ES" sz="2000" b="1" spc="300" dirty="0">
              <a:solidFill>
                <a:srgbClr val="4F3124"/>
              </a:solidFill>
              <a:latin typeface="Helvetica Neue"/>
              <a:cs typeface="Helvetica Neue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907393" y="0"/>
            <a:ext cx="7324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Congreso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u="sng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942333" cy="938564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107504" y="1501621"/>
            <a:ext cx="8820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CONFERENCIAS MAGISTRALES</a:t>
            </a:r>
            <a:endParaRPr lang="es-ES" sz="14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18299" y="1825660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PONENCIAS</a:t>
            </a:r>
            <a:r>
              <a:rPr lang="es-ES" sz="14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CONFERENCIAS Y MESAS REDONDAS SOBRE TEMAS DE INTERÉS COMÚN, ACTUALIDAD Y FUTURO 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144016" y="2354977"/>
            <a:ext cx="8820472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_tradnl" sz="1100" b="1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MODELOS DE ACTUACIÓN DE LA SANIDAD MILITAR EN APOYO SANITARIO</a:t>
            </a:r>
            <a:endParaRPr lang="es-ES" sz="1100" b="1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144016" y="2715017"/>
            <a:ext cx="8820472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_tradnl" sz="1100" b="1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MODELOS DE COLABORACIÓN ENTRE LA SANIDAD MILITAR CON OTROS ORGANISMOS E INSTITUCIONES CIVILLES</a:t>
            </a:r>
            <a:endParaRPr lang="es-ES_tradnl" sz="1100" b="1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144016" y="3075057"/>
            <a:ext cx="8820472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_tradnl" sz="1100" b="1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EVOLUCIÓN DEL MODELO DE ENSEÑANZA EN SANIDAD MILITAR</a:t>
            </a:r>
            <a:endParaRPr lang="es-ES_tradnl" sz="1100" b="1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07504" y="3841303"/>
            <a:ext cx="8820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EJERCICIO DE SANIDAD MILITAR OPERATIVA</a:t>
            </a:r>
            <a:endParaRPr lang="es-ES" sz="1400" b="1" spc="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4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sp>
        <p:nvSpPr>
          <p:cNvPr id="44" name="34 Rectángulo"/>
          <p:cNvSpPr/>
          <p:nvPr/>
        </p:nvSpPr>
        <p:spPr>
          <a:xfrm>
            <a:off x="144016" y="3429000"/>
            <a:ext cx="8820472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NUEVOS RETOS EMERGENTES: </a:t>
            </a:r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 SANITARIA A LAS AMENAZAS NRBQ</a:t>
            </a:r>
            <a:endParaRPr lang="es-ES_tradnl" sz="1100" b="1" dirty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6" name="41 Rectángulo"/>
          <p:cNvSpPr/>
          <p:nvPr/>
        </p:nvSpPr>
        <p:spPr>
          <a:xfrm>
            <a:off x="305211" y="4149080"/>
            <a:ext cx="8371245" cy="25669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7" name="23 Conector recto de flecha"/>
          <p:cNvCxnSpPr/>
          <p:nvPr/>
        </p:nvCxnSpPr>
        <p:spPr>
          <a:xfrm>
            <a:off x="2797536" y="5008463"/>
            <a:ext cx="555442" cy="154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26 CuadroTexto"/>
          <p:cNvSpPr txBox="1"/>
          <p:nvPr/>
        </p:nvSpPr>
        <p:spPr>
          <a:xfrm>
            <a:off x="714630" y="5286183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ES" sz="1200" b="1" dirty="0" err="1" smtClean="0">
                <a:latin typeface="Berlin Sans FB" pitchFamily="34" charset="0"/>
              </a:rPr>
              <a:t>Incident</a:t>
            </a:r>
            <a:endParaRPr lang="es-ES" sz="1200" b="1" dirty="0">
              <a:latin typeface="Berlin Sans FB" pitchFamily="34" charset="0"/>
            </a:endParaRPr>
          </a:p>
        </p:txBody>
      </p:sp>
      <p:sp>
        <p:nvSpPr>
          <p:cNvPr id="49" name="36 CuadroTexto"/>
          <p:cNvSpPr txBox="1"/>
          <p:nvPr/>
        </p:nvSpPr>
        <p:spPr>
          <a:xfrm>
            <a:off x="3075257" y="5147323"/>
            <a:ext cx="91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 err="1" smtClean="0">
                <a:latin typeface="Berlin Sans FB" pitchFamily="34" charset="0"/>
              </a:rPr>
              <a:t>Evacuation</a:t>
            </a:r>
            <a:r>
              <a:rPr lang="es-ES" sz="1200" dirty="0" smtClean="0">
                <a:latin typeface="Berlin Sans FB" pitchFamily="34" charset="0"/>
              </a:rPr>
              <a:t> spot</a:t>
            </a:r>
          </a:p>
        </p:txBody>
      </p:sp>
      <p:sp>
        <p:nvSpPr>
          <p:cNvPr id="50" name="40 CuadroTexto"/>
          <p:cNvSpPr txBox="1"/>
          <p:nvPr/>
        </p:nvSpPr>
        <p:spPr>
          <a:xfrm>
            <a:off x="4499992" y="4999727"/>
            <a:ext cx="958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 err="1" smtClean="0">
                <a:latin typeface="Berlin Sans FB" pitchFamily="34" charset="0"/>
              </a:rPr>
              <a:t>Casualty</a:t>
            </a:r>
            <a:r>
              <a:rPr lang="es-ES" sz="1200" dirty="0" smtClean="0">
                <a:latin typeface="Berlin Sans FB" pitchFamily="34" charset="0"/>
              </a:rPr>
              <a:t> </a:t>
            </a:r>
            <a:r>
              <a:rPr lang="es-ES" sz="1200" dirty="0" err="1" smtClean="0">
                <a:latin typeface="Berlin Sans FB" pitchFamily="34" charset="0"/>
              </a:rPr>
              <a:t>Collection</a:t>
            </a:r>
            <a:r>
              <a:rPr lang="es-ES" sz="1200" dirty="0" smtClean="0">
                <a:latin typeface="Berlin Sans FB" pitchFamily="34" charset="0"/>
              </a:rPr>
              <a:t> Point </a:t>
            </a:r>
          </a:p>
          <a:p>
            <a:pPr algn="ctr"/>
            <a:r>
              <a:rPr lang="es-ES" sz="1200" dirty="0" smtClean="0">
                <a:latin typeface="Berlin Sans FB" pitchFamily="34" charset="0"/>
              </a:rPr>
              <a:t>(air)</a:t>
            </a:r>
            <a:endParaRPr lang="es-ES" sz="1200" dirty="0">
              <a:latin typeface="Berlin Sans FB" pitchFamily="34" charset="0"/>
            </a:endParaRPr>
          </a:p>
        </p:txBody>
      </p:sp>
      <p:cxnSp>
        <p:nvCxnSpPr>
          <p:cNvPr id="51" name="41 Conector recto de flecha"/>
          <p:cNvCxnSpPr/>
          <p:nvPr/>
        </p:nvCxnSpPr>
        <p:spPr>
          <a:xfrm>
            <a:off x="3769559" y="5008463"/>
            <a:ext cx="972023" cy="154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42 CuadroTexto"/>
          <p:cNvSpPr txBox="1"/>
          <p:nvPr/>
        </p:nvSpPr>
        <p:spPr>
          <a:xfrm>
            <a:off x="7727080" y="5216753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ES" sz="1000" dirty="0" smtClean="0">
                <a:latin typeface="Berlin Sans FB" pitchFamily="34" charset="0"/>
              </a:rPr>
              <a:t>Role 2 / Role 3</a:t>
            </a:r>
          </a:p>
          <a:p>
            <a:r>
              <a:rPr lang="es-ES" sz="1000" dirty="0" err="1" smtClean="0">
                <a:latin typeface="Berlin Sans FB" pitchFamily="34" charset="0"/>
              </a:rPr>
              <a:t>Field</a:t>
            </a:r>
            <a:r>
              <a:rPr lang="es-ES" sz="1000" dirty="0" smtClean="0">
                <a:latin typeface="Berlin Sans FB" pitchFamily="34" charset="0"/>
              </a:rPr>
              <a:t> Hospital</a:t>
            </a:r>
            <a:endParaRPr lang="es-ES" sz="1000" dirty="0">
              <a:latin typeface="Berlin Sans FB" pitchFamily="34" charset="0"/>
            </a:endParaRPr>
          </a:p>
        </p:txBody>
      </p:sp>
      <p:cxnSp>
        <p:nvCxnSpPr>
          <p:cNvPr id="53" name="44 Conector recto de flecha"/>
          <p:cNvCxnSpPr/>
          <p:nvPr/>
        </p:nvCxnSpPr>
        <p:spPr>
          <a:xfrm flipV="1">
            <a:off x="6755057" y="4997623"/>
            <a:ext cx="337223" cy="1084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19 Elipse"/>
          <p:cNvSpPr/>
          <p:nvPr/>
        </p:nvSpPr>
        <p:spPr>
          <a:xfrm>
            <a:off x="3491838" y="4939032"/>
            <a:ext cx="138860" cy="1388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55" name="20 Elipse"/>
          <p:cNvSpPr/>
          <p:nvPr/>
        </p:nvSpPr>
        <p:spPr>
          <a:xfrm>
            <a:off x="4880442" y="4939032"/>
            <a:ext cx="138860" cy="1388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56" name="21 Elipse"/>
          <p:cNvSpPr/>
          <p:nvPr/>
        </p:nvSpPr>
        <p:spPr>
          <a:xfrm>
            <a:off x="6546767" y="4939032"/>
            <a:ext cx="138860" cy="1388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57" name="22 CuadroTexto"/>
          <p:cNvSpPr txBox="1"/>
          <p:nvPr/>
        </p:nvSpPr>
        <p:spPr>
          <a:xfrm>
            <a:off x="6107228" y="4999727"/>
            <a:ext cx="985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 err="1" smtClean="0">
                <a:latin typeface="Berlin Sans FB" pitchFamily="34" charset="0"/>
              </a:rPr>
              <a:t>Casualty</a:t>
            </a:r>
            <a:r>
              <a:rPr lang="es-ES" sz="1200" dirty="0" smtClean="0">
                <a:latin typeface="Berlin Sans FB" pitchFamily="34" charset="0"/>
              </a:rPr>
              <a:t> </a:t>
            </a:r>
            <a:r>
              <a:rPr lang="es-ES" sz="1200" dirty="0" err="1" smtClean="0">
                <a:latin typeface="Berlin Sans FB" pitchFamily="34" charset="0"/>
              </a:rPr>
              <a:t>Collection</a:t>
            </a:r>
            <a:r>
              <a:rPr lang="es-ES" sz="1200" dirty="0" smtClean="0">
                <a:latin typeface="Berlin Sans FB" pitchFamily="34" charset="0"/>
              </a:rPr>
              <a:t> Point</a:t>
            </a:r>
          </a:p>
          <a:p>
            <a:pPr algn="ctr"/>
            <a:r>
              <a:rPr lang="es-ES" sz="1200" dirty="0" smtClean="0">
                <a:latin typeface="Berlin Sans FB" pitchFamily="34" charset="0"/>
              </a:rPr>
              <a:t>(Hospital)</a:t>
            </a:r>
            <a:endParaRPr lang="es-ES" sz="1200" dirty="0">
              <a:latin typeface="Berlin Sans FB" pitchFamily="34" charset="0"/>
            </a:endParaRPr>
          </a:p>
        </p:txBody>
      </p:sp>
      <p:cxnSp>
        <p:nvCxnSpPr>
          <p:cNvPr id="58" name="25 Conector recto de flecha"/>
          <p:cNvCxnSpPr/>
          <p:nvPr/>
        </p:nvCxnSpPr>
        <p:spPr>
          <a:xfrm>
            <a:off x="5158163" y="5008463"/>
            <a:ext cx="1319174" cy="154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35 Imagen" descr="convoy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7662" y="4661312"/>
            <a:ext cx="1458034" cy="543892"/>
          </a:xfrm>
          <a:prstGeom prst="rect">
            <a:avLst/>
          </a:prstGeom>
        </p:spPr>
      </p:pic>
      <p:sp>
        <p:nvSpPr>
          <p:cNvPr id="60" name="50 CuadroTexto"/>
          <p:cNvSpPr txBox="1"/>
          <p:nvPr/>
        </p:nvSpPr>
        <p:spPr>
          <a:xfrm>
            <a:off x="2103234" y="5286183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ES" sz="1200" dirty="0" err="1" smtClean="0">
                <a:latin typeface="Berlin Sans FB" pitchFamily="34" charset="0"/>
              </a:rPr>
              <a:t>Field</a:t>
            </a:r>
            <a:r>
              <a:rPr lang="es-ES" sz="1200" dirty="0" smtClean="0">
                <a:latin typeface="Berlin Sans FB" pitchFamily="34" charset="0"/>
              </a:rPr>
              <a:t> </a:t>
            </a:r>
            <a:r>
              <a:rPr lang="es-ES" sz="1200" dirty="0" err="1" smtClean="0">
                <a:latin typeface="Berlin Sans FB" pitchFamily="34" charset="0"/>
              </a:rPr>
              <a:t>Care</a:t>
            </a:r>
            <a:endParaRPr lang="es-ES" sz="1200" dirty="0">
              <a:latin typeface="Berlin Sans FB" pitchFamily="34" charset="0"/>
            </a:endParaRPr>
          </a:p>
        </p:txBody>
      </p:sp>
      <p:cxnSp>
        <p:nvCxnSpPr>
          <p:cNvPr id="61" name="51 Conector recto de flecha"/>
          <p:cNvCxnSpPr/>
          <p:nvPr/>
        </p:nvCxnSpPr>
        <p:spPr>
          <a:xfrm>
            <a:off x="1756083" y="5008463"/>
            <a:ext cx="347151" cy="154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9 Imagen" descr="mini-heli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00798" y="4221088"/>
            <a:ext cx="1287583" cy="667203"/>
          </a:xfrm>
          <a:prstGeom prst="rect">
            <a:avLst/>
          </a:prstGeom>
        </p:spPr>
      </p:pic>
      <p:pic>
        <p:nvPicPr>
          <p:cNvPr id="66" name="10 Imagen" descr="mini-medicos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21494" y="4710977"/>
            <a:ext cx="714010" cy="579751"/>
          </a:xfrm>
          <a:prstGeom prst="rect">
            <a:avLst/>
          </a:prstGeom>
        </p:spPr>
      </p:pic>
      <p:pic>
        <p:nvPicPr>
          <p:cNvPr id="67" name="8 Imagen" descr="mini-ambulancia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801114" y="4431041"/>
            <a:ext cx="765174" cy="388758"/>
          </a:xfrm>
          <a:prstGeom prst="rect">
            <a:avLst/>
          </a:prstGeom>
        </p:spPr>
      </p:pic>
      <p:pic>
        <p:nvPicPr>
          <p:cNvPr id="68" name="7 Imagen" descr="mini-role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032322" y="4780962"/>
            <a:ext cx="1644134" cy="515162"/>
          </a:xfrm>
          <a:prstGeom prst="rect">
            <a:avLst/>
          </a:prstGeom>
        </p:spPr>
      </p:pic>
      <p:cxnSp>
        <p:nvCxnSpPr>
          <p:cNvPr id="69" name="37 Conector recto de flecha"/>
          <p:cNvCxnSpPr/>
          <p:nvPr/>
        </p:nvCxnSpPr>
        <p:spPr>
          <a:xfrm flipH="1">
            <a:off x="2600268" y="4493567"/>
            <a:ext cx="1169291" cy="155542"/>
          </a:xfrm>
          <a:prstGeom prst="straightConnector1">
            <a:avLst/>
          </a:prstGeom>
          <a:ln w="15875">
            <a:solidFill>
              <a:srgbClr val="0070C0"/>
            </a:solidFill>
            <a:prstDash val="dash"/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37 Conector recto de flecha"/>
          <p:cNvCxnSpPr/>
          <p:nvPr/>
        </p:nvCxnSpPr>
        <p:spPr>
          <a:xfrm flipH="1">
            <a:off x="2699792" y="4565575"/>
            <a:ext cx="1097284" cy="155542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triangle"/>
            <a:tailEnd type="non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37 Conector recto de flecha"/>
          <p:cNvCxnSpPr/>
          <p:nvPr/>
        </p:nvCxnSpPr>
        <p:spPr>
          <a:xfrm flipH="1" flipV="1">
            <a:off x="4499992" y="4577101"/>
            <a:ext cx="903757" cy="48319"/>
          </a:xfrm>
          <a:prstGeom prst="straightConnector1">
            <a:avLst/>
          </a:prstGeom>
          <a:ln w="15875">
            <a:solidFill>
              <a:srgbClr val="0070C0"/>
            </a:solidFill>
            <a:prstDash val="dash"/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37 Conector recto de flecha"/>
          <p:cNvCxnSpPr/>
          <p:nvPr/>
        </p:nvCxnSpPr>
        <p:spPr>
          <a:xfrm flipH="1" flipV="1">
            <a:off x="4599516" y="4649109"/>
            <a:ext cx="804233" cy="61868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triangle"/>
            <a:tailEnd type="non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37 Conector recto de flecha"/>
          <p:cNvCxnSpPr/>
          <p:nvPr/>
        </p:nvCxnSpPr>
        <p:spPr>
          <a:xfrm flipH="1" flipV="1">
            <a:off x="6332540" y="4637584"/>
            <a:ext cx="1196924" cy="182215"/>
          </a:xfrm>
          <a:prstGeom prst="straightConnector1">
            <a:avLst/>
          </a:prstGeom>
          <a:ln w="15875">
            <a:solidFill>
              <a:srgbClr val="0070C0"/>
            </a:solidFill>
            <a:prstDash val="dash"/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37 Conector recto de flecha"/>
          <p:cNvCxnSpPr/>
          <p:nvPr/>
        </p:nvCxnSpPr>
        <p:spPr>
          <a:xfrm flipH="1" flipV="1">
            <a:off x="6432064" y="4709591"/>
            <a:ext cx="1020256" cy="178700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triangle"/>
            <a:tailEnd type="non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95936" y="5937275"/>
            <a:ext cx="1320443" cy="581446"/>
          </a:xfrm>
          <a:prstGeom prst="rect">
            <a:avLst/>
          </a:prstGeom>
        </p:spPr>
      </p:pic>
      <p:sp>
        <p:nvSpPr>
          <p:cNvPr id="75" name="42 CuadroTexto"/>
          <p:cNvSpPr txBox="1"/>
          <p:nvPr/>
        </p:nvSpPr>
        <p:spPr>
          <a:xfrm>
            <a:off x="1051408" y="5997183"/>
            <a:ext cx="301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000" b="1" dirty="0" smtClean="0">
                <a:latin typeface="Berlin Sans FB" pitchFamily="34" charset="0"/>
              </a:rPr>
              <a:t>Role 4</a:t>
            </a:r>
          </a:p>
          <a:p>
            <a:r>
              <a:rPr lang="es-ES" sz="1000" b="1" dirty="0" smtClean="0">
                <a:latin typeface="Berlin Sans FB" pitchFamily="34" charset="0"/>
              </a:rPr>
              <a:t>Hospital Universitario Marqués de </a:t>
            </a:r>
            <a:r>
              <a:rPr lang="es-ES" sz="1000" b="1" dirty="0" err="1" smtClean="0">
                <a:latin typeface="Berlin Sans FB" pitchFamily="34" charset="0"/>
              </a:rPr>
              <a:t>Valdecilla</a:t>
            </a:r>
            <a:endParaRPr lang="es-ES" sz="1000" b="1" dirty="0">
              <a:latin typeface="Berlin Sans FB" pitchFamily="34" charset="0"/>
            </a:endParaRPr>
          </a:p>
        </p:txBody>
      </p:sp>
      <p:cxnSp>
        <p:nvCxnSpPr>
          <p:cNvPr id="78" name="33 Conector recto de flecha"/>
          <p:cNvCxnSpPr/>
          <p:nvPr/>
        </p:nvCxnSpPr>
        <p:spPr>
          <a:xfrm flipH="1">
            <a:off x="5455239" y="5608988"/>
            <a:ext cx="2271841" cy="625012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headEnd type="triangle"/>
            <a:tailEnd type="non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33 Conector recto de flecha"/>
          <p:cNvCxnSpPr/>
          <p:nvPr/>
        </p:nvCxnSpPr>
        <p:spPr>
          <a:xfrm flipH="1">
            <a:off x="5426808" y="5616863"/>
            <a:ext cx="2703938" cy="780430"/>
          </a:xfrm>
          <a:prstGeom prst="straightConnector1">
            <a:avLst/>
          </a:prstGeom>
          <a:ln w="15875">
            <a:solidFill>
              <a:srgbClr val="0070C0"/>
            </a:solidFill>
            <a:prstDash val="dash"/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44" grpId="0"/>
      <p:bldP spid="46" grpId="0" animBg="1"/>
      <p:bldP spid="48" grpId="0"/>
      <p:bldP spid="49" grpId="0"/>
      <p:bldP spid="50" grpId="0"/>
      <p:bldP spid="52" grpId="0"/>
      <p:bldP spid="54" grpId="0" animBg="1"/>
      <p:bldP spid="55" grpId="0" animBg="1"/>
      <p:bldP spid="56" grpId="0" animBg="1"/>
      <p:bldP spid="57" grpId="0"/>
      <p:bldP spid="60" grpId="0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24256" y="332656"/>
            <a:ext cx="52070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latin typeface="Helvetica Neue"/>
                <a:cs typeface="Helvetica Neue"/>
              </a:rPr>
              <a:t>CONCEPTO </a:t>
            </a:r>
            <a:r>
              <a:rPr lang="es-ES" sz="2000" b="1" spc="300" dirty="0">
                <a:solidFill>
                  <a:srgbClr val="4F3124"/>
                </a:solidFill>
                <a:latin typeface="Helvetica Neue"/>
                <a:cs typeface="Helvetica Neue"/>
              </a:rPr>
              <a:t>DE </a:t>
            </a:r>
            <a:r>
              <a:rPr lang="es-ES" sz="2000" b="1" spc="300" dirty="0" smtClean="0">
                <a:solidFill>
                  <a:srgbClr val="4F3124"/>
                </a:solidFill>
                <a:latin typeface="Helvetica Neue"/>
                <a:cs typeface="Helvetica Neue"/>
              </a:rPr>
              <a:t>DESARROLLO(2)</a:t>
            </a:r>
            <a:endParaRPr lang="es-ES" sz="2000" b="1" spc="300" dirty="0">
              <a:solidFill>
                <a:srgbClr val="4F3124"/>
              </a:solidFill>
              <a:latin typeface="Helvetica Neue"/>
              <a:cs typeface="Helvetica Neue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907393" y="0"/>
            <a:ext cx="7324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Congreso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u="sng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942333" cy="938564"/>
          </a:xfrm>
          <a:prstGeom prst="rect">
            <a:avLst/>
          </a:prstGeom>
        </p:spPr>
      </p:pic>
      <p:sp>
        <p:nvSpPr>
          <p:cNvPr id="21" name="20 Rectángulo"/>
          <p:cNvSpPr/>
          <p:nvPr/>
        </p:nvSpPr>
        <p:spPr>
          <a:xfrm>
            <a:off x="156628" y="6181854"/>
            <a:ext cx="640478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COMUNICACIONES LIBRES Y POSTERS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118299" y="1825660"/>
            <a:ext cx="8820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SEMINARIOS TEMÁTICOS COMUNES </a:t>
            </a:r>
            <a:endParaRPr lang="es-ES" sz="14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44016" y="2060848"/>
            <a:ext cx="88204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_tradnl" sz="1400" b="1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NUEVAS TECNOLOGÍAS</a:t>
            </a:r>
            <a:endParaRPr lang="es-ES" sz="1400" b="1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144016" y="2420888"/>
            <a:ext cx="88204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_tradnl" sz="14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I+D+i</a:t>
            </a:r>
            <a:endParaRPr lang="es-ES_tradnl" sz="1400" b="1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144016" y="2852936"/>
            <a:ext cx="88204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_tradnl" sz="1400" b="1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METODOLOGIA</a:t>
            </a:r>
            <a:endParaRPr lang="es-ES_tradnl" sz="1400" b="1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07504" y="3841303"/>
            <a:ext cx="8820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SEMINARIOS </a:t>
            </a:r>
            <a:r>
              <a:rPr lang="es-ES" sz="14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ESPECIALIDADES FUNDAMENTALES</a:t>
            </a:r>
            <a:endParaRPr lang="es-ES" sz="1400" b="1" spc="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Agrupar 36"/>
          <p:cNvGrpSpPr/>
          <p:nvPr/>
        </p:nvGrpSpPr>
        <p:grpSpPr>
          <a:xfrm>
            <a:off x="395536" y="4221088"/>
            <a:ext cx="1872208" cy="908954"/>
            <a:chOff x="395536" y="4149080"/>
            <a:chExt cx="1872208" cy="908954"/>
          </a:xfrm>
        </p:grpSpPr>
        <p:sp>
          <p:nvSpPr>
            <p:cNvPr id="9" name="8 CuadroTexto"/>
            <p:cNvSpPr txBox="1"/>
            <p:nvPr/>
          </p:nvSpPr>
          <p:spPr>
            <a:xfrm>
              <a:off x="926086" y="4448678"/>
              <a:ext cx="1341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spc="300" dirty="0" smtClean="0">
                  <a:solidFill>
                    <a:srgbClr val="FFFFFF"/>
                  </a:solidFill>
                  <a:latin typeface="Arial "/>
                </a:rPr>
                <a:t>MEDICINA</a:t>
              </a:r>
              <a:endParaRPr lang="es-ES" sz="1400" b="1" spc="300" dirty="0">
                <a:solidFill>
                  <a:srgbClr val="FFFFFF"/>
                </a:solidFill>
                <a:latin typeface="Arial "/>
              </a:endParaRPr>
            </a:p>
          </p:txBody>
        </p:sp>
        <p:pic>
          <p:nvPicPr>
            <p:cNvPr id="2" name="Imagen 1" descr="Medicina 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4149080"/>
              <a:ext cx="720080" cy="908954"/>
            </a:xfrm>
            <a:prstGeom prst="rect">
              <a:avLst/>
            </a:prstGeom>
          </p:spPr>
        </p:pic>
      </p:grpSp>
      <p:grpSp>
        <p:nvGrpSpPr>
          <p:cNvPr id="38" name="Agrupar 37"/>
          <p:cNvGrpSpPr/>
          <p:nvPr/>
        </p:nvGrpSpPr>
        <p:grpSpPr>
          <a:xfrm>
            <a:off x="3059832" y="4005064"/>
            <a:ext cx="2193533" cy="1155824"/>
            <a:chOff x="3203848" y="3933056"/>
            <a:chExt cx="2193533" cy="1155824"/>
          </a:xfrm>
        </p:grpSpPr>
        <p:sp>
          <p:nvSpPr>
            <p:cNvPr id="10" name="9 CuadroTexto"/>
            <p:cNvSpPr txBox="1"/>
            <p:nvPr/>
          </p:nvSpPr>
          <p:spPr>
            <a:xfrm>
              <a:off x="3995936" y="4437112"/>
              <a:ext cx="1401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spc="300" dirty="0" smtClean="0">
                  <a:solidFill>
                    <a:srgbClr val="FFFFFF"/>
                  </a:solidFill>
                  <a:latin typeface="Arial "/>
                </a:rPr>
                <a:t>FARMACIA</a:t>
              </a:r>
              <a:endParaRPr lang="es-ES" sz="1400" b="1" spc="300" dirty="0">
                <a:solidFill>
                  <a:srgbClr val="FFFFFF"/>
                </a:solidFill>
                <a:latin typeface="Arial "/>
              </a:endParaRPr>
            </a:p>
          </p:txBody>
        </p:sp>
        <p:pic>
          <p:nvPicPr>
            <p:cNvPr id="3" name="Imagen 2" descr="Farmacia colo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3933056"/>
              <a:ext cx="915653" cy="1155824"/>
            </a:xfrm>
            <a:prstGeom prst="rect">
              <a:avLst/>
            </a:prstGeom>
          </p:spPr>
        </p:pic>
      </p:grpSp>
      <p:grpSp>
        <p:nvGrpSpPr>
          <p:cNvPr id="39" name="Agrupar 38"/>
          <p:cNvGrpSpPr/>
          <p:nvPr/>
        </p:nvGrpSpPr>
        <p:grpSpPr>
          <a:xfrm>
            <a:off x="5873633" y="4077072"/>
            <a:ext cx="2474126" cy="1083816"/>
            <a:chOff x="5873633" y="4005064"/>
            <a:chExt cx="2474126" cy="1083816"/>
          </a:xfrm>
        </p:grpSpPr>
        <p:sp>
          <p:nvSpPr>
            <p:cNvPr id="11" name="10 CuadroTexto"/>
            <p:cNvSpPr txBox="1"/>
            <p:nvPr/>
          </p:nvSpPr>
          <p:spPr>
            <a:xfrm>
              <a:off x="6561418" y="4437112"/>
              <a:ext cx="1786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spc="300" dirty="0" smtClean="0">
                  <a:solidFill>
                    <a:srgbClr val="FFFFFF"/>
                  </a:solidFill>
                  <a:latin typeface="Arial "/>
                </a:rPr>
                <a:t>VETERINARIA</a:t>
              </a:r>
              <a:r>
                <a:rPr lang="es-ES" sz="1400" b="1" spc="300" dirty="0" smtClean="0">
                  <a:solidFill>
                    <a:schemeClr val="accent2">
                      <a:lumMod val="50000"/>
                    </a:schemeClr>
                  </a:solidFill>
                  <a:latin typeface="Arial "/>
                </a:rPr>
                <a:t>  </a:t>
              </a:r>
              <a:endParaRPr lang="es-ES" sz="1400" b="1" spc="300" dirty="0">
                <a:solidFill>
                  <a:schemeClr val="accent2">
                    <a:lumMod val="50000"/>
                  </a:schemeClr>
                </a:solidFill>
                <a:latin typeface="Arial "/>
              </a:endParaRPr>
            </a:p>
          </p:txBody>
        </p:sp>
        <p:pic>
          <p:nvPicPr>
            <p:cNvPr id="8" name="Imagen 7" descr="Veterinaria colo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633" y="4005064"/>
              <a:ext cx="858607" cy="1083816"/>
            </a:xfrm>
            <a:prstGeom prst="rect">
              <a:avLst/>
            </a:prstGeom>
          </p:spPr>
        </p:pic>
      </p:grpSp>
      <p:grpSp>
        <p:nvGrpSpPr>
          <p:cNvPr id="40" name="Agrupar 39"/>
          <p:cNvGrpSpPr/>
          <p:nvPr/>
        </p:nvGrpSpPr>
        <p:grpSpPr>
          <a:xfrm>
            <a:off x="323528" y="5013176"/>
            <a:ext cx="2421139" cy="1083816"/>
            <a:chOff x="323528" y="4941168"/>
            <a:chExt cx="2421139" cy="1083816"/>
          </a:xfrm>
        </p:grpSpPr>
        <p:sp>
          <p:nvSpPr>
            <p:cNvPr id="14" name="13 CuadroTexto"/>
            <p:cNvSpPr txBox="1"/>
            <p:nvPr/>
          </p:nvSpPr>
          <p:spPr>
            <a:xfrm>
              <a:off x="822095" y="5425479"/>
              <a:ext cx="19225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spc="300" dirty="0" smtClean="0">
                  <a:solidFill>
                    <a:srgbClr val="FFFFFF"/>
                  </a:solidFill>
                  <a:latin typeface="Arial "/>
                </a:rPr>
                <a:t>ODONTOLOGÍA</a:t>
              </a:r>
              <a:endParaRPr lang="es-ES" sz="1400" b="1" spc="300" dirty="0">
                <a:solidFill>
                  <a:srgbClr val="FFFFFF"/>
                </a:solidFill>
                <a:latin typeface="Arial "/>
              </a:endParaRPr>
            </a:p>
          </p:txBody>
        </p:sp>
        <p:pic>
          <p:nvPicPr>
            <p:cNvPr id="24" name="Imagen 23" descr="Odontología color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941168"/>
              <a:ext cx="858607" cy="1083816"/>
            </a:xfrm>
            <a:prstGeom prst="rect">
              <a:avLst/>
            </a:prstGeom>
          </p:spPr>
        </p:pic>
      </p:grpSp>
      <p:grpSp>
        <p:nvGrpSpPr>
          <p:cNvPr id="41" name="Agrupar 40"/>
          <p:cNvGrpSpPr/>
          <p:nvPr/>
        </p:nvGrpSpPr>
        <p:grpSpPr>
          <a:xfrm>
            <a:off x="3059832" y="5011512"/>
            <a:ext cx="2522197" cy="1081784"/>
            <a:chOff x="3203848" y="4939504"/>
            <a:chExt cx="2522197" cy="1081784"/>
          </a:xfrm>
        </p:grpSpPr>
        <p:sp>
          <p:nvSpPr>
            <p:cNvPr id="12" name="11 CuadroTexto"/>
            <p:cNvSpPr txBox="1"/>
            <p:nvPr/>
          </p:nvSpPr>
          <p:spPr>
            <a:xfrm>
              <a:off x="4067944" y="5425479"/>
              <a:ext cx="16581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spc="300" dirty="0" smtClean="0">
                  <a:solidFill>
                    <a:srgbClr val="FFFFFF"/>
                  </a:solidFill>
                  <a:latin typeface="Arial "/>
                </a:rPr>
                <a:t>PSICOLOGÍA</a:t>
              </a:r>
              <a:endParaRPr lang="es-ES" sz="1400" b="1" spc="300" dirty="0">
                <a:solidFill>
                  <a:srgbClr val="FFFFFF"/>
                </a:solidFill>
                <a:latin typeface="Arial "/>
              </a:endParaRPr>
            </a:p>
          </p:txBody>
        </p:sp>
        <p:pic>
          <p:nvPicPr>
            <p:cNvPr id="26" name="Imagen 25" descr="Psicología color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4939504"/>
              <a:ext cx="856998" cy="1081784"/>
            </a:xfrm>
            <a:prstGeom prst="rect">
              <a:avLst/>
            </a:prstGeom>
          </p:spPr>
        </p:pic>
      </p:grpSp>
      <p:grpSp>
        <p:nvGrpSpPr>
          <p:cNvPr id="42" name="Agrupar 41"/>
          <p:cNvGrpSpPr/>
          <p:nvPr/>
        </p:nvGrpSpPr>
        <p:grpSpPr>
          <a:xfrm>
            <a:off x="5724128" y="5009480"/>
            <a:ext cx="2581984" cy="1299840"/>
            <a:chOff x="5724128" y="4937472"/>
            <a:chExt cx="2581984" cy="1299840"/>
          </a:xfrm>
        </p:grpSpPr>
        <p:sp>
          <p:nvSpPr>
            <p:cNvPr id="13" name="12 CuadroTexto"/>
            <p:cNvSpPr txBox="1"/>
            <p:nvPr/>
          </p:nvSpPr>
          <p:spPr>
            <a:xfrm>
              <a:off x="6588224" y="5445224"/>
              <a:ext cx="17178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spc="300" dirty="0" smtClean="0">
                  <a:solidFill>
                    <a:srgbClr val="FFFFFF"/>
                  </a:solidFill>
                  <a:latin typeface="Arial "/>
                </a:rPr>
                <a:t>ENFERMERÍA</a:t>
              </a:r>
              <a:endParaRPr lang="es-ES" sz="1400" b="1" spc="300" dirty="0">
                <a:solidFill>
                  <a:srgbClr val="FFFFFF"/>
                </a:solidFill>
                <a:latin typeface="Arial "/>
              </a:endParaRPr>
            </a:p>
          </p:txBody>
        </p:sp>
        <p:pic>
          <p:nvPicPr>
            <p:cNvPr id="29" name="Imagen 28" descr="Enfermería color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4937472"/>
              <a:ext cx="1029743" cy="1299840"/>
            </a:xfrm>
            <a:prstGeom prst="rect">
              <a:avLst/>
            </a:prstGeom>
          </p:spPr>
        </p:pic>
      </p:grpSp>
      <p:pic>
        <p:nvPicPr>
          <p:cNvPr id="43" name="4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sp>
        <p:nvSpPr>
          <p:cNvPr id="44" name="34 Rectángulo"/>
          <p:cNvSpPr/>
          <p:nvPr/>
        </p:nvSpPr>
        <p:spPr>
          <a:xfrm>
            <a:off x="144016" y="3226767"/>
            <a:ext cx="88204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_tradnl" sz="1400" b="1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LEGISLACIÓN SANITARIA</a:t>
            </a:r>
            <a:endParaRPr lang="es-ES_tradnl" sz="1400" b="1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2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  <p:bldP spid="33" grpId="0"/>
      <p:bldP spid="34" grpId="0"/>
      <p:bldP spid="35" grpId="0"/>
      <p:bldP spid="36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775731"/>
              </p:ext>
            </p:extLst>
          </p:nvPr>
        </p:nvGraphicFramePr>
        <p:xfrm>
          <a:off x="233772" y="1484784"/>
          <a:ext cx="8712968" cy="45389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80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2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17,00</a:t>
                      </a:r>
                      <a:r>
                        <a:rPr lang="es-ES" sz="1200" b="0" u="none" cap="none" spc="0" baseline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19,00 horas 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ACREDITACIONES Y ENTREGA DOCUMENTACIÓN + DURACIÓN</a:t>
                      </a:r>
                      <a:r>
                        <a:rPr lang="es-ES" sz="1200" b="0" u="none" cap="none" spc="0" baseline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TODO CONGRESO</a:t>
                      </a: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7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19,00 </a:t>
                      </a:r>
                      <a:r>
                        <a:rPr lang="es-ES_tradnl" sz="1200" b="0" u="none" cap="none" spc="0" dirty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19,30 </a:t>
                      </a:r>
                      <a:r>
                        <a:rPr lang="es-ES_tradnl" sz="1200" b="0" u="none" cap="none" spc="0" dirty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horas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0" u="none" cap="none" spc="0" dirty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INAUGURACIÓN OFICIAL DEL CONGRESO: </a:t>
                      </a:r>
                      <a:endParaRPr lang="es-ES_tradnl" sz="1200" b="0" u="none" cap="none" spc="0" dirty="0" smtClean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PRESIDIDO SM FELIPE VI   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Mesa </a:t>
                      </a:r>
                      <a:r>
                        <a:rPr lang="es-ES_tradnl" sz="1200" b="0" u="none" cap="none" spc="0" dirty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Presidencial: </a:t>
                      </a: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IGESAN, autoridades </a:t>
                      </a:r>
                      <a:r>
                        <a:rPr lang="es-ES_tradnl" sz="1200" b="0" u="none" cap="none" spc="0" dirty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civiles o militares a </a:t>
                      </a: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considerar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800" b="0" u="none" cap="none" spc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Presentación</a:t>
                      </a:r>
                      <a:r>
                        <a:rPr lang="es-ES_tradnl" sz="1200" b="0" u="none" cap="none" spc="0" dirty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III</a:t>
                      </a:r>
                      <a:r>
                        <a:rPr lang="es-ES_tradnl" sz="1200" b="0" u="none" cap="none" spc="0" baseline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Congreso Internacional de </a:t>
                      </a:r>
                      <a:r>
                        <a:rPr lang="es-ES_tradnl" sz="1200" b="0" u="none" cap="none" spc="0" baseline="0" dirty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Sanidad</a:t>
                      </a:r>
                      <a:r>
                        <a:rPr lang="es-ES_tradnl" sz="1200" b="0" u="none" cap="none" spc="0" dirty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Militar: IGESAN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800" b="0" u="none" cap="none" spc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Inauguración </a:t>
                      </a:r>
                      <a:r>
                        <a:rPr lang="es-ES_tradnl" sz="1200" b="0" u="none" cap="none" spc="0" dirty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Oficial</a:t>
                      </a: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autoridad competente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19,30 </a:t>
                      </a:r>
                      <a:r>
                        <a:rPr lang="es-ES_tradnl" sz="1200" b="0" u="none" cap="none" spc="0" dirty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20,30 </a:t>
                      </a:r>
                      <a:r>
                        <a:rPr lang="es-ES_tradnl" sz="1200" b="0" u="none" cap="none" spc="0" dirty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horas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0" u="none" cap="none" spc="0" dirty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CONFERENCIA MAGISTRAL </a:t>
                      </a: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INAUGURAL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6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21,00 horas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0" u="none" cap="none" spc="0" baseline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CÓCTEL DE BIENVENIDA</a:t>
                      </a:r>
                      <a:endParaRPr lang="es-ES" sz="1200" b="0" u="none" cap="none" spc="0" baseline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8 Rectángulo"/>
          <p:cNvSpPr>
            <a:spLocks noChangeArrowheads="1"/>
          </p:cNvSpPr>
          <p:nvPr/>
        </p:nvSpPr>
        <p:spPr bwMode="auto">
          <a:xfrm>
            <a:off x="2627784" y="908720"/>
            <a:ext cx="38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4F3124"/>
                </a:solidFill>
                <a:latin typeface="Helvetica Neue"/>
                <a:cs typeface="Helvetica Neue"/>
              </a:rPr>
              <a:t>DÍA 21 DE FEBRERO DE 2018</a:t>
            </a:r>
            <a:endParaRPr lang="es-ES" sz="2000" b="1" dirty="0">
              <a:solidFill>
                <a:srgbClr val="4F3124"/>
              </a:solidFill>
              <a:latin typeface="Helvetica Neue"/>
              <a:cs typeface="Helvetica Neue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843808" y="476672"/>
            <a:ext cx="2880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PROGRAMA  </a:t>
            </a:r>
            <a:endParaRPr lang="es-ES" sz="2000" b="1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Verdana" panose="020B0604030504040204" pitchFamily="34" charset="0"/>
              <a:cs typeface="Helvetica Neue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66942"/>
              </p:ext>
            </p:extLst>
          </p:nvPr>
        </p:nvGraphicFramePr>
        <p:xfrm>
          <a:off x="0" y="6309320"/>
          <a:ext cx="9144000" cy="288032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Helvetica Neue"/>
                          <a:ea typeface="Times New Roman"/>
                          <a:cs typeface="Helvetica Neue"/>
                        </a:rPr>
                        <a:t>POSTERS EXPUESTOS DURANTE TODO EL DESARROLLO DEL CONGRESO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Helvetica Neue"/>
                        <a:ea typeface="Times New Roman"/>
                        <a:cs typeface="Helvetica Neue"/>
                      </a:endParaRPr>
                    </a:p>
                  </a:txBody>
                  <a:tcPr marL="77950" marR="77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  <p:pic>
        <p:nvPicPr>
          <p:cNvPr id="8" name="Imagen 7" descr="250px-Emblem_of_the_Spanish_Military_Medicin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942333" cy="93856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299282"/>
              </p:ext>
            </p:extLst>
          </p:nvPr>
        </p:nvGraphicFramePr>
        <p:xfrm>
          <a:off x="233772" y="1484784"/>
          <a:ext cx="8712968" cy="468740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80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08,30 </a:t>
                      </a:r>
                      <a:r>
                        <a:rPr lang="es-ES_tradnl" sz="1200" b="0" u="none" cap="none" spc="0" dirty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11,00 </a:t>
                      </a:r>
                      <a:r>
                        <a:rPr lang="es-ES_tradnl" sz="1200" b="0" u="none" cap="none" spc="0" dirty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horas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MESA</a:t>
                      </a:r>
                      <a:r>
                        <a:rPr lang="es-ES" sz="1200" b="0" u="none" cap="none" spc="0" baseline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REDONDA: &lt;&lt;MODELOS DE ACTUACIÓN DE LA SANIDAD MILITAR EN APOYO SANITARIO: APOYO SANITARIO OPERACIONES INTERNACIONALES /  APOYO SANITARIO  EN CATASTROFES Y EMERGENCIAS / APOYO SANITARIO EN MISIONES DE AYUDA HUMANITARIA &gt;&gt;</a:t>
                      </a:r>
                      <a:endParaRPr lang="es-ES" sz="1200" b="0" u="none" cap="none" spc="0" dirty="0" smtClean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 a 11,30 horas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0" u="none" cap="none" spc="0" baseline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CAFÉ</a:t>
                      </a:r>
                      <a:endParaRPr lang="es-ES" sz="1200" b="0" u="none" cap="none" spc="0" baseline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11,30 a 14.00 horas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MESA REDONDA:  &lt;&lt;MODELOS DE COLABORACIÓN ENTRE  LA SANIDAD MILITAR CON OTROS </a:t>
                      </a:r>
                      <a:r>
                        <a:rPr lang="es-ES" sz="1200" b="0" u="none" cap="none" spc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ORGANISMOS , INSTITUCIONES</a:t>
                      </a:r>
                      <a:r>
                        <a:rPr lang="es-ES" sz="1200" b="0" u="none" cap="none" spc="0" baseline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GRUPOS/EMPRESAS</a:t>
                      </a:r>
                      <a:r>
                        <a:rPr lang="es-ES" sz="1200" b="0" u="none" cap="none" spc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u="none" cap="none" spc="0" baseline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&gt;&gt;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 a 16:00 horas</a:t>
                      </a: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COMIDA</a:t>
                      </a:r>
                      <a:r>
                        <a:rPr lang="es-ES" sz="1200" b="0" u="none" cap="none" spc="0" baseline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TRABAJO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16:30 a 18:00 horas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MESA</a:t>
                      </a:r>
                      <a:r>
                        <a:rPr lang="es-ES" sz="1200" b="0" u="none" cap="none" spc="0" baseline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REDONDA:  &lt;&lt;EVOLUCIÓN DEL MODELO DE ENSEÑANZA EN SANIDAD MILITAR&gt;&gt;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7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18:00 a 20:30 horas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cap="none" spc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MESA</a:t>
                      </a:r>
                      <a:r>
                        <a:rPr lang="es-ES" sz="1200" b="0" u="none" cap="none" spc="0" baseline="0" dirty="0" smtClean="0">
                          <a:ln>
                            <a:noFill/>
                          </a:ln>
                          <a:solidFill>
                            <a:srgbClr val="F1F0D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REDONDA:  &lt;&lt;  NUEVOS RETOS EMERGENTES: RESPUESTA SANITARIA A LAS AMENAZAS NRBQ&gt;&gt;</a:t>
                      </a:r>
                      <a:endParaRPr lang="es-ES" sz="1200" b="0" u="none" cap="none" spc="0" dirty="0" smtClean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u="none" cap="none" spc="0" dirty="0" smtClean="0">
                        <a:ln>
                          <a:noFill/>
                        </a:ln>
                        <a:solidFill>
                          <a:srgbClr val="F1F0D7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373448"/>
              </p:ext>
            </p:extLst>
          </p:nvPr>
        </p:nvGraphicFramePr>
        <p:xfrm>
          <a:off x="0" y="6237312"/>
          <a:ext cx="9144000" cy="54864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Helvetica Neue"/>
                          <a:ea typeface="Times New Roman"/>
                          <a:cs typeface="Helvetica Neue"/>
                        </a:rPr>
                        <a:t>SEMINARIOS TEMÁTICOS SIMULTANEOS: NUEVAS TECNOLOGÍAS;</a:t>
                      </a:r>
                      <a:r>
                        <a:rPr lang="es-ES" sz="1800" b="1" baseline="0" dirty="0" smtClean="0">
                          <a:solidFill>
                            <a:schemeClr val="bg1"/>
                          </a:solidFill>
                          <a:latin typeface="Helvetica Neue"/>
                          <a:ea typeface="Times New Roman"/>
                          <a:cs typeface="Helvetica Neue"/>
                        </a:rPr>
                        <a:t> </a:t>
                      </a:r>
                      <a:r>
                        <a:rPr lang="es-ES" sz="1800" b="1" baseline="0" dirty="0" err="1" smtClean="0">
                          <a:solidFill>
                            <a:schemeClr val="bg1"/>
                          </a:solidFill>
                          <a:latin typeface="Helvetica Neue"/>
                          <a:ea typeface="Times New Roman"/>
                          <a:cs typeface="Helvetica Neue"/>
                        </a:rPr>
                        <a:t>I+D+i</a:t>
                      </a:r>
                      <a:r>
                        <a:rPr lang="es-ES" sz="1800" b="1" baseline="0" dirty="0" smtClean="0">
                          <a:solidFill>
                            <a:schemeClr val="bg1"/>
                          </a:solidFill>
                          <a:latin typeface="Helvetica Neue"/>
                          <a:ea typeface="Times New Roman"/>
                          <a:cs typeface="Helvetica Neue"/>
                        </a:rPr>
                        <a:t>; METODOLOGÍA; LEGISLACIÓN SANITARIA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Helvetica Neue"/>
                        <a:ea typeface="Times New Roman"/>
                        <a:cs typeface="Helvetica Neue"/>
                      </a:endParaRPr>
                    </a:p>
                  </a:txBody>
                  <a:tcPr marL="77950" marR="77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11 Rectángulo"/>
          <p:cNvSpPr/>
          <p:nvPr/>
        </p:nvSpPr>
        <p:spPr>
          <a:xfrm>
            <a:off x="0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sp>
        <p:nvSpPr>
          <p:cNvPr id="15" name="8 Rectángulo"/>
          <p:cNvSpPr>
            <a:spLocks noChangeArrowheads="1"/>
          </p:cNvSpPr>
          <p:nvPr/>
        </p:nvSpPr>
        <p:spPr bwMode="auto">
          <a:xfrm>
            <a:off x="2627784" y="908720"/>
            <a:ext cx="38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4F3124"/>
                </a:solidFill>
                <a:latin typeface="Helvetica Neue"/>
                <a:cs typeface="Helvetica Neue"/>
              </a:rPr>
              <a:t>DÍA 22 DE FEBRERO DE 2018</a:t>
            </a:r>
            <a:endParaRPr lang="es-ES" sz="2000" b="1" dirty="0">
              <a:solidFill>
                <a:srgbClr val="4F3124"/>
              </a:solidFill>
              <a:latin typeface="Helvetica Neue"/>
              <a:cs typeface="Helvetica Neue"/>
            </a:endParaRPr>
          </a:p>
        </p:txBody>
      </p:sp>
      <p:sp>
        <p:nvSpPr>
          <p:cNvPr id="16" name="13 CuadroTexto"/>
          <p:cNvSpPr txBox="1"/>
          <p:nvPr/>
        </p:nvSpPr>
        <p:spPr>
          <a:xfrm>
            <a:off x="2843808" y="476672"/>
            <a:ext cx="2880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PROGRAMA  </a:t>
            </a:r>
            <a:endParaRPr lang="es-ES" sz="2000" b="1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Verdana" panose="020B0604030504040204" pitchFamily="34" charset="0"/>
              <a:cs typeface="Helvetica Neue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  <p:pic>
        <p:nvPicPr>
          <p:cNvPr id="18" name="Imagen 17" descr="250px-Emblem_of_the_Spanish_Military_Medicin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942333" cy="938564"/>
          </a:xfrm>
          <a:prstGeom prst="rect">
            <a:avLst/>
          </a:prstGeom>
        </p:spPr>
      </p:pic>
      <p:pic>
        <p:nvPicPr>
          <p:cNvPr id="1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46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295421"/>
              </p:ext>
            </p:extLst>
          </p:nvPr>
        </p:nvGraphicFramePr>
        <p:xfrm>
          <a:off x="233772" y="1628800"/>
          <a:ext cx="8712968" cy="45365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80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08,30</a:t>
                      </a:r>
                      <a:r>
                        <a:rPr lang="es-ES" sz="1200" b="0" u="none" cap="none" spc="0" baseline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11,00 horas 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E9E8C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SEMINARIOS POR ESPECIALIDADES FUNDAMENTALES 1ª SESIÓN</a:t>
                      </a: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11:00 a 11,30 horas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E9E8C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CAFÉ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E9E8C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11,30</a:t>
                      </a:r>
                      <a:r>
                        <a:rPr lang="es-ES" sz="1200" b="0" u="none" cap="none" spc="0" baseline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14:00 horas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E9E8C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SEMINARIOS POR ESPECIALIDADES FUNDAMENTALES 2º SESIÓN</a:t>
                      </a: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 a 16:00 horas</a:t>
                      </a: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COMIDA</a:t>
                      </a:r>
                      <a:r>
                        <a:rPr lang="es-ES" sz="1200" b="0" u="none" cap="none" spc="0" baseline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TRABAJO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E9E8C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16:00 a 20:00 horas</a:t>
                      </a:r>
                      <a:endParaRPr lang="es-ES" sz="1200" b="0" u="none" cap="none" spc="0" dirty="0">
                        <a:ln>
                          <a:noFill/>
                        </a:ln>
                        <a:solidFill>
                          <a:srgbClr val="E9E8C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COMUNICACIONES LIBRES POR</a:t>
                      </a:r>
                      <a:r>
                        <a:rPr lang="es-ES_tradnl" sz="1200" b="0" u="none" cap="none" spc="0" baseline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ESPECIALIDADES FUNDAMENTALES</a:t>
                      </a:r>
                      <a:endParaRPr lang="es-ES_tradnl" sz="1200" b="0" u="none" cap="none" spc="0" dirty="0" smtClean="0">
                        <a:ln>
                          <a:noFill/>
                        </a:ln>
                        <a:solidFill>
                          <a:srgbClr val="E9E8C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7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20,00 a</a:t>
                      </a:r>
                      <a:r>
                        <a:rPr lang="es-ES_tradnl" sz="1200" b="0" u="none" cap="none" spc="0" baseline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20,30 horas</a:t>
                      </a:r>
                      <a:endParaRPr lang="es-ES_tradnl" sz="1200" b="0" u="none" cap="none" spc="0" dirty="0">
                        <a:ln>
                          <a:noFill/>
                        </a:ln>
                        <a:solidFill>
                          <a:srgbClr val="E9E8C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CLAUSURA OFICIAL DEL CONGRESO: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b="0" u="none" cap="none" spc="0" dirty="0" smtClean="0">
                        <a:ln>
                          <a:noFill/>
                        </a:ln>
                        <a:solidFill>
                          <a:srgbClr val="E9E8C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Mesa Presidencial:</a:t>
                      </a:r>
                      <a:r>
                        <a:rPr lang="es-ES_tradnl" sz="1200" b="0" u="none" cap="none" spc="0" baseline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IGESAN, </a:t>
                      </a: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autoridades civiles o militares a considerar</a:t>
                      </a:r>
                      <a:endParaRPr lang="es-ES" sz="1200" b="0" u="none" cap="none" spc="0" dirty="0" smtClean="0">
                        <a:ln>
                          <a:noFill/>
                        </a:ln>
                        <a:solidFill>
                          <a:srgbClr val="E9E8C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800" b="0" u="none" cap="none" spc="0" dirty="0" smtClean="0">
                        <a:ln>
                          <a:noFill/>
                        </a:ln>
                        <a:solidFill>
                          <a:srgbClr val="E9E8C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Entrega de premios: Presidente Comité Científico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800" b="0" u="none" cap="none" spc="0" baseline="0" dirty="0" smtClean="0">
                        <a:ln>
                          <a:noFill/>
                        </a:ln>
                        <a:solidFill>
                          <a:srgbClr val="E9E8C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Conclusiones  III Congreso: Presidente Comité Organizador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800" b="0" u="none" cap="none" spc="0" dirty="0" smtClean="0">
                        <a:ln>
                          <a:noFill/>
                        </a:ln>
                        <a:solidFill>
                          <a:srgbClr val="E9E8C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0" u="none" cap="none" spc="0" baseline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Intervención IGESAN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800" b="0" u="none" cap="none" spc="0" dirty="0" smtClean="0">
                        <a:ln>
                          <a:noFill/>
                        </a:ln>
                        <a:solidFill>
                          <a:srgbClr val="E9E8C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Clausura Oficial: Autoridad que presida (SUBDEF u</a:t>
                      </a:r>
                      <a:r>
                        <a:rPr lang="es-ES_tradnl" sz="1200" b="0" u="none" cap="none" spc="0" baseline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otros)</a:t>
                      </a: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s-ES" sz="1200" b="0" u="none" cap="none" spc="0" dirty="0" smtClean="0">
                        <a:ln>
                          <a:noFill/>
                        </a:ln>
                        <a:solidFill>
                          <a:srgbClr val="E9E8C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21,30 horas</a:t>
                      </a: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cap="none" spc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CENA OFICIAL</a:t>
                      </a:r>
                      <a:r>
                        <a:rPr lang="en-US" sz="1200" b="0" u="none" cap="none" spc="0" baseline="0" dirty="0" smtClean="0">
                          <a:ln>
                            <a:noFill/>
                          </a:ln>
                          <a:solidFill>
                            <a:srgbClr val="E9E8C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DE CONGRESO</a:t>
                      </a:r>
                      <a:endParaRPr lang="es-ES" sz="1200" b="0" u="none" cap="none" spc="0" dirty="0" smtClean="0">
                        <a:ln>
                          <a:noFill/>
                        </a:ln>
                        <a:solidFill>
                          <a:srgbClr val="E9E8C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9068" marR="89068" marT="0" marB="0" anchor="ctr">
                    <a:lnL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F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17533"/>
              </p:ext>
            </p:extLst>
          </p:nvPr>
        </p:nvGraphicFramePr>
        <p:xfrm>
          <a:off x="0" y="6453336"/>
          <a:ext cx="9144000" cy="288032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Helvetica Neue"/>
                          <a:ea typeface="Times New Roman"/>
                          <a:cs typeface="Helvetica Neue"/>
                        </a:rPr>
                        <a:t>POSTERS EXPUESTOS DURANTE TODO EL DESARROLLO DEL CONGRESO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Helvetica Neue"/>
                        <a:ea typeface="Times New Roman"/>
                        <a:cs typeface="Helvetica Neue"/>
                      </a:endParaRPr>
                    </a:p>
                  </a:txBody>
                  <a:tcPr marL="77950" marR="77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11 Rectángulo"/>
          <p:cNvSpPr/>
          <p:nvPr/>
        </p:nvSpPr>
        <p:spPr>
          <a:xfrm>
            <a:off x="0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sp>
        <p:nvSpPr>
          <p:cNvPr id="15" name="8 Rectángulo"/>
          <p:cNvSpPr>
            <a:spLocks noChangeArrowheads="1"/>
          </p:cNvSpPr>
          <p:nvPr/>
        </p:nvSpPr>
        <p:spPr bwMode="auto">
          <a:xfrm>
            <a:off x="2627784" y="908720"/>
            <a:ext cx="38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4F3124"/>
                </a:solidFill>
                <a:latin typeface="Helvetica Neue"/>
                <a:cs typeface="Helvetica Neue"/>
              </a:rPr>
              <a:t>DÍA 23 DE FEBRERO DE 2018</a:t>
            </a:r>
            <a:endParaRPr lang="es-ES" sz="2000" b="1" dirty="0">
              <a:solidFill>
                <a:srgbClr val="4F3124"/>
              </a:solidFill>
              <a:latin typeface="Helvetica Neue"/>
              <a:cs typeface="Helvetica Neue"/>
            </a:endParaRPr>
          </a:p>
        </p:txBody>
      </p:sp>
      <p:sp>
        <p:nvSpPr>
          <p:cNvPr id="16" name="13 CuadroTexto"/>
          <p:cNvSpPr txBox="1"/>
          <p:nvPr/>
        </p:nvSpPr>
        <p:spPr>
          <a:xfrm>
            <a:off x="2843808" y="476672"/>
            <a:ext cx="2880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PROGRAMA  </a:t>
            </a:r>
            <a:endParaRPr lang="es-ES" sz="2000" b="1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Verdana" panose="020B0604030504040204" pitchFamily="34" charset="0"/>
              <a:cs typeface="Helvetica Neue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  <p:pic>
        <p:nvPicPr>
          <p:cNvPr id="18" name="Imagen 17" descr="250px-Emblem_of_the_Spanish_Military_Medicin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942333" cy="938564"/>
          </a:xfrm>
          <a:prstGeom prst="rect">
            <a:avLst/>
          </a:prstGeom>
        </p:spPr>
      </p:pic>
      <p:pic>
        <p:nvPicPr>
          <p:cNvPr id="1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83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54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16290"/>
            <a:ext cx="9180512" cy="5612000"/>
          </a:xfrm>
          <a:prstGeom prst="rect">
            <a:avLst/>
          </a:prstGeom>
          <a:effectLst>
            <a:reflection stA="44000" endPos="65000" dist="508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0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4172"/>
            <a:ext cx="942333" cy="93856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427758" y="692696"/>
            <a:ext cx="1249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SALAS</a:t>
            </a:r>
            <a:endParaRPr lang="es-ES" sz="2000" b="1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895"/>
            <a:ext cx="810405" cy="109465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00803" y="1495151"/>
            <a:ext cx="844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rgbClr val="FFFF00"/>
                </a:solidFill>
                <a:latin typeface="Arial"/>
                <a:ea typeface="Verdana" panose="020B0604030504040204" pitchFamily="34" charset="0"/>
                <a:cs typeface="Arial"/>
              </a:rPr>
              <a:t>INAUGURACIÓN, MESAS REDONDAS, CONFERENCIAS Y CLAUSURA</a:t>
            </a:r>
          </a:p>
          <a:p>
            <a: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PARANINFO, SALAS PALCIO DE LA MAGDALENA Y SALAS DE CABALLERIZAS</a:t>
            </a:r>
          </a:p>
        </p:txBody>
      </p:sp>
      <p:pic>
        <p:nvPicPr>
          <p:cNvPr id="14" name="Imagen 13" descr="Resultado de imagen de palacio de la magdalena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82" y="471652"/>
            <a:ext cx="2247714" cy="8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  <p:pic>
        <p:nvPicPr>
          <p:cNvPr id="17" name="Imagen 16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2770" r="6323" b="8864"/>
          <a:stretch/>
        </p:blipFill>
        <p:spPr bwMode="auto">
          <a:xfrm>
            <a:off x="1403648" y="2420888"/>
            <a:ext cx="6696744" cy="40329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9243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54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16290"/>
            <a:ext cx="9180512" cy="5612000"/>
          </a:xfrm>
          <a:prstGeom prst="rect">
            <a:avLst/>
          </a:prstGeom>
          <a:effectLst>
            <a:reflection stA="44000" endPos="65000" dist="508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0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4172"/>
            <a:ext cx="942333" cy="93856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739333" y="1268760"/>
            <a:ext cx="7244867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FFFF00"/>
                </a:solidFill>
                <a:latin typeface="Arial"/>
                <a:ea typeface="Verdana" panose="020B0604030504040204" pitchFamily="34" charset="0"/>
                <a:cs typeface="Arial"/>
              </a:rPr>
              <a:t>SEMINARIOS TEMÁTICOS,  ESPECIALIADES Y COMUNICACIONES </a:t>
            </a:r>
            <a:endParaRPr lang="es-ES" sz="1600" b="1" dirty="0">
              <a:solidFill>
                <a:srgbClr val="FFFF00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pic>
        <p:nvPicPr>
          <p:cNvPr id="19" name="Imagen 18" descr="Resultado de imagen de palacio de la magdalena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82" y="471652"/>
            <a:ext cx="2247714" cy="8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427758" y="692696"/>
            <a:ext cx="1249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SALAS</a:t>
            </a:r>
            <a:endParaRPr lang="es-ES" sz="2000" b="1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22" name="20 CuadroTexto"/>
          <p:cNvSpPr txBox="1"/>
          <p:nvPr/>
        </p:nvSpPr>
        <p:spPr>
          <a:xfrm>
            <a:off x="115390" y="2420888"/>
            <a:ext cx="6336704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SALA RIANCHO</a:t>
            </a:r>
            <a:endParaRPr lang="es-ES" sz="11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25" name="20 CuadroTexto"/>
          <p:cNvSpPr txBox="1"/>
          <p:nvPr/>
        </p:nvSpPr>
        <p:spPr>
          <a:xfrm>
            <a:off x="107504" y="2868973"/>
            <a:ext cx="6336704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SALA BRINGAS</a:t>
            </a:r>
            <a:endParaRPr lang="es-ES" sz="11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26" name="20 CuadroTexto"/>
          <p:cNvSpPr txBox="1"/>
          <p:nvPr/>
        </p:nvSpPr>
        <p:spPr>
          <a:xfrm>
            <a:off x="107504" y="3301021"/>
            <a:ext cx="6336704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SALA AULA BIBLIOTECA</a:t>
            </a:r>
            <a:endParaRPr lang="es-ES" sz="11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27" name="20 CuadroTexto"/>
          <p:cNvSpPr txBox="1"/>
          <p:nvPr/>
        </p:nvSpPr>
        <p:spPr>
          <a:xfrm>
            <a:off x="107504" y="380507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SALA AULA DE LOS INFANTES</a:t>
            </a:r>
            <a:endParaRPr lang="es-ES" sz="11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28" name="20 CuadroTexto"/>
          <p:cNvSpPr txBox="1"/>
          <p:nvPr/>
        </p:nvSpPr>
        <p:spPr>
          <a:xfrm>
            <a:off x="107504" y="4263479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SALA AUDIENCIAS DE LA REINA</a:t>
            </a:r>
            <a:endParaRPr lang="es-ES" sz="11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29" name="20 CuadroTexto"/>
          <p:cNvSpPr txBox="1"/>
          <p:nvPr/>
        </p:nvSpPr>
        <p:spPr>
          <a:xfrm>
            <a:off x="107504" y="2004877"/>
            <a:ext cx="6336704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PARANINFO</a:t>
            </a:r>
            <a:endParaRPr lang="es-ES" sz="11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30" name="20 CuadroTexto"/>
          <p:cNvSpPr txBox="1"/>
          <p:nvPr/>
        </p:nvSpPr>
        <p:spPr>
          <a:xfrm>
            <a:off x="107504" y="522920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SALA AULA DE AUDIENCIAS</a:t>
            </a:r>
            <a:endParaRPr lang="es-ES" sz="11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31" name="20 CuadroTexto"/>
          <p:cNvSpPr txBox="1"/>
          <p:nvPr/>
        </p:nvSpPr>
        <p:spPr>
          <a:xfrm>
            <a:off x="107504" y="4767535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SALA COMEDOR DE GALA</a:t>
            </a:r>
            <a:endParaRPr lang="es-ES" sz="11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32" name="20 CuadroTexto"/>
          <p:cNvSpPr txBox="1"/>
          <p:nvPr/>
        </p:nvSpPr>
        <p:spPr>
          <a:xfrm>
            <a:off x="107504" y="573325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SALA DUQUE SANTO MAURO</a:t>
            </a:r>
            <a:endParaRPr lang="es-ES" sz="11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pic>
        <p:nvPicPr>
          <p:cNvPr id="33" name="Imagen 32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" t="10039" r="5539" b="14051"/>
          <a:stretch/>
        </p:blipFill>
        <p:spPr bwMode="auto">
          <a:xfrm>
            <a:off x="3734872" y="2060847"/>
            <a:ext cx="2205279" cy="20882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Imagen 33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t="19667" r="4466" b="7080"/>
          <a:stretch/>
        </p:blipFill>
        <p:spPr bwMode="auto">
          <a:xfrm>
            <a:off x="6226557" y="2060848"/>
            <a:ext cx="2305883" cy="2110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Imagen 34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4134" b="3180"/>
          <a:stretch/>
        </p:blipFill>
        <p:spPr bwMode="auto">
          <a:xfrm>
            <a:off x="6226556" y="4509120"/>
            <a:ext cx="2449899" cy="2068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Imagen 35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1539" r="5698" b="4103"/>
          <a:stretch/>
        </p:blipFill>
        <p:spPr bwMode="auto">
          <a:xfrm>
            <a:off x="3613375" y="4504726"/>
            <a:ext cx="2448272" cy="20689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20 CuadroTexto"/>
          <p:cNvSpPr txBox="1"/>
          <p:nvPr/>
        </p:nvSpPr>
        <p:spPr>
          <a:xfrm>
            <a:off x="107504" y="613568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SALAS CABALLERIZAS C1;C2;C3</a:t>
            </a:r>
            <a:endParaRPr lang="es-ES" sz="11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488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54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45392"/>
            <a:ext cx="9180512" cy="5612000"/>
          </a:xfrm>
          <a:prstGeom prst="rect">
            <a:avLst/>
          </a:prstGeom>
          <a:effectLst>
            <a:reflection stA="44000" endPos="65000" dist="508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0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4172"/>
            <a:ext cx="942333" cy="93856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969391" y="1268760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FFFF00"/>
                </a:solidFill>
                <a:latin typeface="Arial"/>
                <a:ea typeface="Verdana" panose="020B0604030504040204" pitchFamily="34" charset="0"/>
                <a:cs typeface="Arial"/>
              </a:rPr>
              <a:t>CAFÉS DE TRABAJO </a:t>
            </a:r>
            <a:endParaRPr lang="es-ES" sz="1600" b="1" dirty="0">
              <a:solidFill>
                <a:srgbClr val="FFFF00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pic>
        <p:nvPicPr>
          <p:cNvPr id="19" name="Imagen 18" descr="Resultado de imagen de palacio de la magdalena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654" y="471652"/>
            <a:ext cx="2247714" cy="8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969701" y="476672"/>
            <a:ext cx="3610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CAFÉ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COMIDA DE TRABAJO</a:t>
            </a:r>
            <a:endParaRPr lang="es-ES" sz="2000" b="1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25" name="20 CuadroTexto"/>
          <p:cNvSpPr txBox="1"/>
          <p:nvPr/>
        </p:nvSpPr>
        <p:spPr>
          <a:xfrm>
            <a:off x="-1433918" y="1484784"/>
            <a:ext cx="1430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HALL REAL</a:t>
            </a:r>
            <a:endParaRPr lang="es-ES" sz="11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pic>
        <p:nvPicPr>
          <p:cNvPr id="23" name="Imagen 22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3960" r="3504" b="7883"/>
          <a:stretch/>
        </p:blipFill>
        <p:spPr bwMode="auto">
          <a:xfrm>
            <a:off x="5076056" y="2089168"/>
            <a:ext cx="3600400" cy="2131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" r="4130" b="3351"/>
          <a:stretch/>
        </p:blipFill>
        <p:spPr bwMode="auto">
          <a:xfrm>
            <a:off x="856838" y="2043147"/>
            <a:ext cx="2419018" cy="2223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20 CuadroTexto"/>
          <p:cNvSpPr txBox="1"/>
          <p:nvPr/>
        </p:nvSpPr>
        <p:spPr>
          <a:xfrm>
            <a:off x="3139022" y="2563142"/>
            <a:ext cx="2081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 HALL REAL / SALÓN DE BAILE</a:t>
            </a:r>
            <a:endParaRPr lang="es-ES" sz="16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38" name="12 CuadroTexto"/>
          <p:cNvSpPr txBox="1"/>
          <p:nvPr/>
        </p:nvSpPr>
        <p:spPr>
          <a:xfrm>
            <a:off x="2853848" y="4365104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FFFF00"/>
                </a:solidFill>
                <a:latin typeface="Arial"/>
                <a:ea typeface="Verdana" panose="020B0604030504040204" pitchFamily="34" charset="0"/>
                <a:cs typeface="Arial"/>
              </a:rPr>
              <a:t>COMIDAS DE TRABAJO </a:t>
            </a:r>
            <a:endParaRPr lang="es-ES" sz="1600" b="1" dirty="0">
              <a:solidFill>
                <a:srgbClr val="FFFF00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5" y="4826769"/>
            <a:ext cx="3600400" cy="18229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170512"/>
            <a:ext cx="382905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02573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54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16290"/>
            <a:ext cx="9180512" cy="5612000"/>
          </a:xfrm>
          <a:prstGeom prst="rect">
            <a:avLst/>
          </a:prstGeom>
          <a:effectLst>
            <a:reflection stA="44000" endPos="65000" dist="508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0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4172"/>
            <a:ext cx="942333" cy="93856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710414" y="3356992"/>
            <a:ext cx="7349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800" b="1" dirty="0" smtClean="0">
                <a:solidFill>
                  <a:srgbClr val="FFFF00"/>
                </a:solidFill>
                <a:latin typeface="Arial"/>
                <a:ea typeface="Verdana" panose="020B0604030504040204" pitchFamily="34" charset="0"/>
                <a:cs typeface="Arial"/>
              </a:rPr>
              <a:t>www.congresosanidadmilitar2018.es   </a:t>
            </a:r>
          </a:p>
          <a:p>
            <a: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800" b="1" dirty="0" smtClean="0">
                <a:solidFill>
                  <a:srgbClr val="FFFF00"/>
                </a:solidFill>
                <a:latin typeface="Arial"/>
                <a:ea typeface="Verdana" panose="020B0604030504040204" pitchFamily="34" charset="0"/>
                <a:cs typeface="Arial"/>
              </a:rPr>
              <a:t>                                                                  </a:t>
            </a:r>
            <a:endParaRPr lang="es-ES" sz="2800" b="1" dirty="0">
              <a:solidFill>
                <a:srgbClr val="FFFF00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33" name="Rectángulo 8"/>
          <p:cNvSpPr/>
          <p:nvPr/>
        </p:nvSpPr>
        <p:spPr>
          <a:xfrm>
            <a:off x="3298525" y="846801"/>
            <a:ext cx="2209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PAGINA WEB</a:t>
            </a:r>
            <a:endParaRPr lang="es-ES" sz="2000" b="1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</p:spTree>
    <p:extLst>
      <p:ext uri="{BB962C8B-B14F-4D97-AF65-F5344CB8AC3E}">
        <p14:creationId xmlns:p14="http://schemas.microsoft.com/office/powerpoint/2010/main" val="2692900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54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16290"/>
            <a:ext cx="9180512" cy="5612000"/>
          </a:xfrm>
          <a:prstGeom prst="rect">
            <a:avLst/>
          </a:prstGeom>
          <a:effectLst>
            <a:reflection stA="44000" endPos="65000" dist="50800" dir="5400000" sy="-100000" algn="bl" rotWithShape="0"/>
          </a:effectLst>
        </p:spPr>
      </p:pic>
      <p:sp>
        <p:nvSpPr>
          <p:cNvPr id="9" name="8 Rectángulo"/>
          <p:cNvSpPr/>
          <p:nvPr/>
        </p:nvSpPr>
        <p:spPr>
          <a:xfrm>
            <a:off x="-36512" y="-27384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942333" cy="93856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pic>
        <p:nvPicPr>
          <p:cNvPr id="1026" name="Picture 2" descr="http://www.casareal.es/sitios/ListasAux/Galeras/20120508-S.A.R._EL_PRINCIPE_DE_ASTURIAS-ES-001732/rey_militar_4_2014120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97" y="1628800"/>
            <a:ext cx="332422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380657" y="620688"/>
            <a:ext cx="6071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PRESIDENCIA DE HONOR</a:t>
            </a:r>
          </a:p>
        </p:txBody>
      </p:sp>
      <p:sp>
        <p:nvSpPr>
          <p:cNvPr id="11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</p:spTree>
    <p:extLst>
      <p:ext uri="{BB962C8B-B14F-4D97-AF65-F5344CB8AC3E}">
        <p14:creationId xmlns:p14="http://schemas.microsoft.com/office/powerpoint/2010/main" val="2965912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54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16290"/>
            <a:ext cx="9180512" cy="5612000"/>
          </a:xfrm>
          <a:prstGeom prst="rect">
            <a:avLst/>
          </a:prstGeom>
          <a:effectLst>
            <a:reflection stA="44000" endPos="65000" dist="508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0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4172"/>
            <a:ext cx="942333" cy="93856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sp>
        <p:nvSpPr>
          <p:cNvPr id="33" name="Rectángulo 8"/>
          <p:cNvSpPr/>
          <p:nvPr/>
        </p:nvSpPr>
        <p:spPr>
          <a:xfrm>
            <a:off x="3175992" y="846801"/>
            <a:ext cx="2454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LOGISTICA (1)</a:t>
            </a:r>
            <a:endParaRPr lang="es-ES" sz="2000" b="1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95536" y="2214659"/>
            <a:ext cx="8155221" cy="315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u="sng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FASE COMUN A TODAS LAS ESPECIALIDADES FUNDAMENTALES (NO SIMULTANEAS)</a:t>
            </a:r>
            <a:endParaRPr lang="es-ES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INAUGURACIÓN</a:t>
            </a:r>
            <a:endParaRPr lang="es-E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CONFERENCIAS MAGISTRALES</a:t>
            </a:r>
            <a:endParaRPr lang="es-E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MESAS REDONDAS</a:t>
            </a:r>
            <a:endParaRPr lang="es-E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PANELES</a:t>
            </a:r>
            <a:endParaRPr lang="es-E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CLAUSURA</a:t>
            </a:r>
            <a:endParaRPr lang="es-E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i="1" dirty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LUGAR PROPUESTO: PARANINFO Y SALAS PALACIO DE LA MAGDALENA</a:t>
            </a:r>
            <a:endParaRPr lang="es-ES" dirty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b="1" i="1" dirty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INAUGURACIÓN: PARANINFO Y SALAS PALACIO DE LA MAGDALENA </a:t>
            </a:r>
            <a:endParaRPr lang="es-ES" dirty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24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54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16290"/>
            <a:ext cx="9180512" cy="5612000"/>
          </a:xfrm>
          <a:prstGeom prst="rect">
            <a:avLst/>
          </a:prstGeom>
          <a:effectLst>
            <a:reflection stA="44000" endPos="65000" dist="508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-36512" y="-27384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4172"/>
            <a:ext cx="942333" cy="93856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sp>
        <p:nvSpPr>
          <p:cNvPr id="33" name="Rectángulo 8"/>
          <p:cNvSpPr/>
          <p:nvPr/>
        </p:nvSpPr>
        <p:spPr>
          <a:xfrm>
            <a:off x="3175992" y="846801"/>
            <a:ext cx="2454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LOGISTICA (2)</a:t>
            </a:r>
            <a:endParaRPr lang="es-ES" sz="2000" b="1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11560" y="1995894"/>
            <a:ext cx="7344816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u="sng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FASE POR ESPECILIDADES FUNDAMENTALES (SIMULTANEAS)</a:t>
            </a:r>
            <a:endParaRPr lang="es-ES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MEDICINA</a:t>
            </a:r>
            <a:endParaRPr lang="es-E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FARMACIA</a:t>
            </a:r>
            <a:endParaRPr lang="es-E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VATERINARIA</a:t>
            </a:r>
            <a:endParaRPr lang="es-E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ODONTOLOGÍA</a:t>
            </a:r>
            <a:endParaRPr lang="es-E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PSICOLOGIA</a:t>
            </a:r>
            <a:endParaRPr lang="es-E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ENFERMERIA</a:t>
            </a:r>
            <a:endParaRPr lang="es-E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s-ES" b="1" i="1" dirty="0">
                <a:solidFill>
                  <a:srgbClr val="E9E8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LUGAR PROPUESTO: PARANINFO Y SALAS PALACIO DE LA MAGDALENA</a:t>
            </a:r>
            <a:endParaRPr lang="es-ES" dirty="0">
              <a:solidFill>
                <a:srgbClr val="E9E8C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3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54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6290"/>
            <a:ext cx="9180512" cy="5612000"/>
          </a:xfrm>
          <a:prstGeom prst="rect">
            <a:avLst/>
          </a:prstGeom>
          <a:effectLst>
            <a:reflection stA="44000" endPos="65000" dist="508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0" y="-27384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4172"/>
            <a:ext cx="942333" cy="93856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sp>
        <p:nvSpPr>
          <p:cNvPr id="33" name="Rectángulo 8"/>
          <p:cNvSpPr/>
          <p:nvPr/>
        </p:nvSpPr>
        <p:spPr>
          <a:xfrm>
            <a:off x="3175992" y="846801"/>
            <a:ext cx="2454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LOGISTICA (3)</a:t>
            </a:r>
            <a:endParaRPr lang="es-ES" sz="2000" b="1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79512" y="2389259"/>
            <a:ext cx="8496944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u="sng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SEMINARIOS ESPECÍFICOS (SIMULTANEOS)</a:t>
            </a:r>
            <a:endParaRPr lang="es-ES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NUEVAS TECNOLOGÍAS</a:t>
            </a:r>
            <a:endParaRPr lang="es-E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I+D+i</a:t>
            </a:r>
            <a:endParaRPr lang="es-E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METODOLOGIA</a:t>
            </a:r>
            <a:endParaRPr lang="es-E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LEGISLACIÓN SANITARIA</a:t>
            </a:r>
            <a:endParaRPr lang="es-E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s-ES" b="1" i="1" dirty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LUGAR PROPUESTO: </a:t>
            </a:r>
            <a:r>
              <a:rPr lang="es-ES" b="1" i="1" dirty="0">
                <a:solidFill>
                  <a:srgbClr val="E9E8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SALAS PALACIO DE LA </a:t>
            </a:r>
            <a:r>
              <a:rPr lang="es-ES" b="1" i="1" dirty="0" smtClean="0">
                <a:solidFill>
                  <a:srgbClr val="E9E8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MAGDALENA Y</a:t>
            </a:r>
            <a:r>
              <a:rPr lang="es-ES" dirty="0" smtClean="0">
                <a:solidFill>
                  <a:srgbClr val="E9E8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i="1" dirty="0" smtClean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SALAS </a:t>
            </a:r>
            <a:r>
              <a:rPr lang="es-ES" b="1" i="1" dirty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CABALLERIZAS</a:t>
            </a:r>
            <a:endParaRPr lang="es-ES" dirty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65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54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40768"/>
            <a:ext cx="9180512" cy="5612000"/>
          </a:xfrm>
          <a:prstGeom prst="rect">
            <a:avLst/>
          </a:prstGeom>
          <a:effectLst>
            <a:reflection stA="44000" endPos="65000" dist="508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-36512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4172"/>
            <a:ext cx="942333" cy="93856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sp>
        <p:nvSpPr>
          <p:cNvPr id="33" name="Rectángulo 8"/>
          <p:cNvSpPr/>
          <p:nvPr/>
        </p:nvSpPr>
        <p:spPr>
          <a:xfrm>
            <a:off x="3175992" y="846801"/>
            <a:ext cx="2454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LOGISTICA (4)</a:t>
            </a:r>
            <a:endParaRPr lang="es-ES" sz="2000" b="1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05211" y="1844824"/>
            <a:ext cx="8155221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u="sng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POSTER</a:t>
            </a:r>
            <a:endParaRPr lang="es-ES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i="1" dirty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LUGAR PROPUESTO: SALAS PALACIO DE LA MAGDALENA O ESPACIOS DE </a:t>
            </a:r>
            <a:r>
              <a:rPr lang="es-ES" b="1" i="1" dirty="0" smtClean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TRÁNSITO</a:t>
            </a:r>
            <a:endParaRPr lang="es-ES" dirty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u="sng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STAND INSTITUCIONES, EMPRESAS Y CASAS COMERCIALES</a:t>
            </a:r>
            <a:endParaRPr lang="es-ES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i="1" dirty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LUGAR PROPUESTO: ESPACIOS ESPECÍFICOS EN EL PALACIO DE LA MAGDALENA</a:t>
            </a:r>
            <a:endParaRPr lang="es-ES" dirty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u="sng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DESPLIEGUE DE MATERIALES ESPECÍFICOS DE CAMPAÑA Y EJERCICIOS DE SIMULACROS</a:t>
            </a:r>
            <a:endParaRPr lang="es-ES" u="sng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s-ES" b="1" i="1" dirty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LUGAR PROPUESTO: CAMPA DE LA MAGDALENA</a:t>
            </a:r>
            <a:endParaRPr lang="es-ES" dirty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32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54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40768"/>
            <a:ext cx="9180512" cy="5612000"/>
          </a:xfrm>
          <a:prstGeom prst="rect">
            <a:avLst/>
          </a:prstGeom>
          <a:effectLst>
            <a:reflection stA="44000" endPos="65000" dist="508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-36512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4172"/>
            <a:ext cx="942333" cy="93856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sp>
        <p:nvSpPr>
          <p:cNvPr id="33" name="Rectángulo 8"/>
          <p:cNvSpPr/>
          <p:nvPr/>
        </p:nvSpPr>
        <p:spPr>
          <a:xfrm>
            <a:off x="3175992" y="846801"/>
            <a:ext cx="2454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LOGISTICA (5)</a:t>
            </a:r>
            <a:endParaRPr lang="es-ES" sz="2000" b="1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7504" y="1907083"/>
            <a:ext cx="9036496" cy="3970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u="sng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ALOJAMIENTO ALUMNOS CUD / ACADEMIA CENTRAL DE LA DEFENSA (EMISAN)</a:t>
            </a:r>
            <a:endParaRPr lang="es-ES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i="1" dirty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ALOJAMIENTOS EN CABALLERIZAS</a:t>
            </a:r>
            <a:endParaRPr lang="es-ES" dirty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u="sng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ALOJAMIENTO CONGRESISTAS</a:t>
            </a:r>
            <a:endParaRPr lang="es-ES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i="1" dirty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HOTEL SANTEMAR + HOTELES PRÓXIMOS DE LA MISMA CADENA</a:t>
            </a:r>
            <a:endParaRPr lang="es-ES" dirty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i="1" dirty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RESIDENCIA MILITAR “VIRGEN DEL PUERTO” SANTOÑA</a:t>
            </a:r>
            <a:endParaRPr lang="es-ES" dirty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s-ES" b="1" i="1" dirty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OTROS HOTELES QUE SE DETERMINEN VIP y </a:t>
            </a:r>
            <a:r>
              <a:rPr lang="es-ES" b="1" i="1" dirty="0" smtClean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SEGURIDAD</a:t>
            </a:r>
          </a:p>
          <a:p>
            <a:pPr lvl="1"/>
            <a:endParaRPr lang="es-ES" b="1" u="sng" dirty="0" smtClean="0">
              <a:solidFill>
                <a:srgbClr val="FFFF00"/>
              </a:solidFill>
            </a:endParaRPr>
          </a:p>
          <a:p>
            <a:pPr lvl="1"/>
            <a:r>
              <a:rPr lang="es-ES" b="1" u="sng" dirty="0" smtClean="0">
                <a:solidFill>
                  <a:srgbClr val="FFFF00"/>
                </a:solidFill>
              </a:rPr>
              <a:t>TRASLADOS EN SANTANDER</a:t>
            </a:r>
            <a:endParaRPr lang="es-ES" dirty="0" smtClean="0">
              <a:solidFill>
                <a:srgbClr val="FFFF00"/>
              </a:solidFill>
            </a:endParaRPr>
          </a:p>
          <a:p>
            <a:r>
              <a:rPr lang="es-ES" b="1" dirty="0" smtClean="0"/>
              <a:t> </a:t>
            </a:r>
            <a:endParaRPr lang="es-ES" dirty="0" smtClean="0"/>
          </a:p>
          <a:p>
            <a:pPr lvl="1"/>
            <a:r>
              <a:rPr lang="es-ES" b="1" i="1" dirty="0" smtClean="0">
                <a:solidFill>
                  <a:srgbClr val="F1F0D7"/>
                </a:solidFill>
              </a:rPr>
              <a:t>AUTOBUSES HOTEL SANTEMAR IDA Y VUELTA PALACIO DE LA MAGDALENA</a:t>
            </a:r>
            <a:endParaRPr lang="es-ES" dirty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79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54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40768"/>
            <a:ext cx="9180512" cy="5612000"/>
          </a:xfrm>
          <a:prstGeom prst="rect">
            <a:avLst/>
          </a:prstGeom>
          <a:effectLst>
            <a:reflection stA="44000" endPos="65000" dist="508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-36512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4172"/>
            <a:ext cx="942333" cy="93856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sp>
        <p:nvSpPr>
          <p:cNvPr id="33" name="Rectángulo 8"/>
          <p:cNvSpPr/>
          <p:nvPr/>
        </p:nvSpPr>
        <p:spPr>
          <a:xfrm>
            <a:off x="3175992" y="846801"/>
            <a:ext cx="2454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LOGISTICA (6)</a:t>
            </a:r>
            <a:endParaRPr lang="es-ES" sz="2000" b="1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115616" y="2020888"/>
            <a:ext cx="6408712" cy="468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u="sng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CAFÉS DE TRABAJO</a:t>
            </a:r>
            <a:endParaRPr lang="es-ES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 smtClean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b="1" dirty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PARANINFO Y SALAS PALACIO DE LA MAGDALENA</a:t>
            </a:r>
            <a:endParaRPr lang="es-ES" dirty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u="sng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COMIDAS DE TRABAJO / CÓCTEL DE BIENVENIDA </a:t>
            </a:r>
            <a:endParaRPr lang="es-ES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s-ES" b="1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i="1" dirty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REAL SOCIEDAD DE TENIS DE LA </a:t>
            </a:r>
            <a:r>
              <a:rPr lang="es-ES" b="1" i="1" dirty="0" smtClean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MAGDALENA</a:t>
            </a: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endParaRPr lang="es-ES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s-ES" b="1" u="sng" dirty="0">
                <a:solidFill>
                  <a:srgbClr val="FFFF00"/>
                </a:solidFill>
              </a:rPr>
              <a:t>CENA DE GALA</a:t>
            </a:r>
            <a:endParaRPr lang="es-ES" dirty="0">
              <a:solidFill>
                <a:srgbClr val="FFFF00"/>
              </a:solidFill>
            </a:endParaRPr>
          </a:p>
          <a:p>
            <a:r>
              <a:rPr lang="es-ES" b="1" dirty="0"/>
              <a:t> </a:t>
            </a:r>
            <a:endParaRPr lang="es-ES" dirty="0"/>
          </a:p>
          <a:p>
            <a:pPr lvl="1"/>
            <a:r>
              <a:rPr lang="es-ES" b="1" i="1" dirty="0">
                <a:solidFill>
                  <a:srgbClr val="F1F0D7"/>
                </a:solidFill>
              </a:rPr>
              <a:t>HOTEL SANTEMAR</a:t>
            </a:r>
            <a:endParaRPr lang="es-ES" dirty="0">
              <a:solidFill>
                <a:srgbClr val="F1F0D7"/>
              </a:solidFill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67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54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40768"/>
            <a:ext cx="9180512" cy="5612000"/>
          </a:xfrm>
          <a:prstGeom prst="rect">
            <a:avLst/>
          </a:prstGeom>
          <a:effectLst>
            <a:reflection stA="44000" endPos="65000" dist="508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-36512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4172"/>
            <a:ext cx="942333" cy="93856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sp>
        <p:nvSpPr>
          <p:cNvPr id="33" name="Rectángulo 8"/>
          <p:cNvSpPr/>
          <p:nvPr/>
        </p:nvSpPr>
        <p:spPr>
          <a:xfrm>
            <a:off x="3175992" y="846801"/>
            <a:ext cx="2454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LOGISTICA (6)</a:t>
            </a:r>
            <a:endParaRPr lang="es-ES" sz="2000" b="1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33872" y="2405922"/>
            <a:ext cx="6318448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u="sng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VISITAS CONGRESO Y ACTIVIDADES</a:t>
            </a:r>
            <a:endParaRPr lang="es-ES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i="1" dirty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COORDINAR CON GOBIERNO DE CANTABRIA</a:t>
            </a:r>
            <a:endParaRPr lang="es-ES" dirty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u="sng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TRASLADOS MADRID/SANTANDER Y SANTANDER/MADRID</a:t>
            </a:r>
            <a:endParaRPr lang="es-ES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b="1" i="1" dirty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 PONDRÁ A DISPOSICIÓN MEDIOS DESDE MADRID Y SANTANDER (SE BARAJA POSIBILIDAD DE MEDIO AÉREO)</a:t>
            </a:r>
            <a:endParaRPr lang="es-ES" dirty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37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54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40768"/>
            <a:ext cx="9180512" cy="5612000"/>
          </a:xfrm>
          <a:prstGeom prst="rect">
            <a:avLst/>
          </a:prstGeom>
          <a:effectLst>
            <a:reflection stA="44000" endPos="65000" dist="508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-36512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4172"/>
            <a:ext cx="942333" cy="93856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sp>
        <p:nvSpPr>
          <p:cNvPr id="33" name="Rectángulo 8"/>
          <p:cNvSpPr/>
          <p:nvPr/>
        </p:nvSpPr>
        <p:spPr>
          <a:xfrm>
            <a:off x="3673788" y="846801"/>
            <a:ext cx="1459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CARTEL</a:t>
            </a:r>
            <a:endParaRPr lang="es-ES" sz="2000" b="1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1444720"/>
            <a:ext cx="3744418" cy="52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05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54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285302"/>
            <a:ext cx="9180512" cy="5612000"/>
          </a:xfrm>
          <a:prstGeom prst="rect">
            <a:avLst/>
          </a:prstGeom>
          <a:effectLst>
            <a:reflection stA="44000" endPos="65000" dist="508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-36512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4172"/>
            <a:ext cx="942333" cy="93856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sp>
        <p:nvSpPr>
          <p:cNvPr id="33" name="Rectángulo 8"/>
          <p:cNvSpPr/>
          <p:nvPr/>
        </p:nvSpPr>
        <p:spPr>
          <a:xfrm>
            <a:off x="2993316" y="846801"/>
            <a:ext cx="2820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CALENDARIO (1)</a:t>
            </a:r>
            <a:endParaRPr lang="es-ES" sz="2000" b="1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7505" y="1628800"/>
            <a:ext cx="8791204" cy="555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u="sng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PRESENTACIÓN OFICIAL DEL CONGRESO EN MADRID 1ª SEMANA DE OCTUBRE</a:t>
            </a:r>
            <a:endParaRPr lang="es-ES" b="1" u="sng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s-ES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i="1" dirty="0" smtClean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SALÓN DE ACTOS CTFAS / SALÓN DE ACTOS </a:t>
            </a:r>
            <a:r>
              <a:rPr lang="es-ES" b="1" i="1" dirty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HCD “GOMEZ </a:t>
            </a:r>
            <a:r>
              <a:rPr lang="es-ES" b="1" i="1" dirty="0" smtClean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ULLA”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i="1" dirty="0" smtClean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 FINALIZAR VINO / CÓCTEL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s-ES" dirty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s-ES" b="1" u="sng" dirty="0" smtClean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u="sng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PRESENTACIÓN OFICIAL DEL CONGRESO EN </a:t>
            </a:r>
            <a:r>
              <a:rPr lang="es-ES" b="1" u="sng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SANTANDER NO MÁS TARDE NOVIEMBRE </a:t>
            </a: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ES" b="1" i="1" dirty="0" smtClean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b="1" i="1" dirty="0" smtClean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DETERMINAR, </a:t>
            </a:r>
            <a:r>
              <a:rPr lang="es-ES" b="1" i="1" dirty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 FINALIZAR VINO / CÓCTEL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ES" b="1" u="sng" dirty="0" smtClean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b="1" u="sng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PRESENTACIÓN </a:t>
            </a:r>
            <a:r>
              <a:rPr lang="es-ES" b="1" u="sng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DEL CONGRESO A COLABORADORES EN MADRID ÚLTIMA SEMANA DE OCTUBRE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ES" b="1" u="sng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b="1" i="1" dirty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DETERMINAR ,AL FINALIZAR VINO / CÓCTEL</a:t>
            </a:r>
            <a:endParaRPr lang="es-ES" b="1" u="sng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ES" b="1" u="sng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ES" dirty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48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54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268760"/>
            <a:ext cx="9180512" cy="5612000"/>
          </a:xfrm>
          <a:prstGeom prst="rect">
            <a:avLst/>
          </a:prstGeom>
          <a:effectLst>
            <a:reflection stA="44000" endPos="65000" dist="508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-36512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4172"/>
            <a:ext cx="942333" cy="93856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sp>
        <p:nvSpPr>
          <p:cNvPr id="33" name="Rectángulo 8"/>
          <p:cNvSpPr/>
          <p:nvPr/>
        </p:nvSpPr>
        <p:spPr>
          <a:xfrm>
            <a:off x="2993316" y="846801"/>
            <a:ext cx="2820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CALENDARIO (2)</a:t>
            </a:r>
            <a:endParaRPr lang="es-ES" sz="2000" b="1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7505" y="1484784"/>
            <a:ext cx="8791204" cy="5757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u="sng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ACTIVACIÓN PÁGINA  WED</a:t>
            </a:r>
            <a:endParaRPr lang="es-ES" b="1" u="sng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s-ES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i="1" dirty="0" smtClean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SEPTIEMBRE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s-ES" b="1" i="1" dirty="0" smtClean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b="1" u="sng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ACTO DONACIÓN CUADRO FERRER-DALMAU SOBRE SANIDAD MILITAR “RIF 1909”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ES" b="1" u="sng" dirty="0" smtClean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b="1" i="1" dirty="0" smtClean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OCTUBRE / NOVIEMBRE PRESIDIDO POR LA MINISTRA DE DEFENSA</a:t>
            </a:r>
            <a:endParaRPr lang="es-ES" b="1" u="sng" dirty="0" smtClean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ES" b="1" u="sng" dirty="0" smtClean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u="sng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PRESENTACIÓN MEDIOS DE COMUNICACIÓN EN MADRID / SANTANDER </a:t>
            </a: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ES" b="1" i="1" dirty="0" smtClean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b="1" i="1" dirty="0" smtClean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DETERMINAR</a:t>
            </a:r>
            <a:endParaRPr lang="es-ES" b="1" i="1" dirty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ES" b="1" u="sng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b="1" u="sng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PDESARROLLO CONGRESO SEGÚN PROGRAMA</a:t>
            </a: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ES" b="1" i="1" dirty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b="1" i="1" dirty="0" smtClean="0">
                <a:solidFill>
                  <a:srgbClr val="F1F0D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21, 22 Y 23 DE FEBRERO 2018</a:t>
            </a:r>
            <a:endParaRPr lang="es-ES" b="1" i="1" dirty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ES" dirty="0">
              <a:solidFill>
                <a:srgbClr val="F1F0D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43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54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16290"/>
            <a:ext cx="9180512" cy="5612000"/>
          </a:xfrm>
          <a:prstGeom prst="rect">
            <a:avLst/>
          </a:prstGeom>
          <a:effectLst>
            <a:reflection stA="44000" endPos="65000" dist="50800" dir="5400000" sy="-100000" algn="bl" rotWithShape="0"/>
          </a:effectLst>
        </p:spPr>
      </p:pic>
      <p:sp>
        <p:nvSpPr>
          <p:cNvPr id="9" name="8 Rectángulo"/>
          <p:cNvSpPr/>
          <p:nvPr/>
        </p:nvSpPr>
        <p:spPr>
          <a:xfrm>
            <a:off x="-36512" y="-27384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107504" y="2582323"/>
            <a:ext cx="8871234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cap="all" spc="300" dirty="0" smtClean="0">
                <a:ln>
                  <a:solidFill>
                    <a:srgbClr val="4F3124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DECLARADO DE INTERÉS PARA LA DEFENSA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cap="all" spc="300" dirty="0" smtClean="0">
                <a:ln>
                  <a:solidFill>
                    <a:srgbClr val="4F3124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DECLARADO DE INTERÉS SANITARIO MINISTERIO DE SANIDAD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cap="all" spc="300" dirty="0" smtClean="0">
                <a:ln>
                  <a:solidFill>
                    <a:srgbClr val="4F3124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CONGRESO ACREDITADO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cap="all" spc="300" dirty="0" smtClean="0">
                <a:ln>
                  <a:solidFill>
                    <a:srgbClr val="4F3124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Carácter internacional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cap="all" spc="300" dirty="0" smtClean="0">
                <a:ln>
                  <a:solidFill>
                    <a:srgbClr val="4F3124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CONCURRENCIA: POR ENCIMA DE 500 CONGRESISTAS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sz="1600" b="1" cap="all" spc="300" dirty="0" smtClean="0">
              <a:ln>
                <a:solidFill>
                  <a:srgbClr val="4F3124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942333" cy="93856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932749" y="62068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CARACTERÍSTICAS</a:t>
            </a:r>
          </a:p>
        </p:txBody>
      </p:sp>
      <p:sp>
        <p:nvSpPr>
          <p:cNvPr id="11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</p:spTree>
    <p:extLst>
      <p:ext uri="{BB962C8B-B14F-4D97-AF65-F5344CB8AC3E}">
        <p14:creationId xmlns:p14="http://schemas.microsoft.com/office/powerpoint/2010/main" val="1866763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54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16290"/>
            <a:ext cx="9180512" cy="5612000"/>
          </a:xfrm>
          <a:prstGeom prst="rect">
            <a:avLst/>
          </a:prstGeom>
          <a:effectLst>
            <a:reflection stA="44000" endPos="65000" dist="50800" dir="5400000" sy="-100000" algn="bl" rotWithShape="0"/>
          </a:effectLst>
        </p:spPr>
      </p:pic>
      <p:sp>
        <p:nvSpPr>
          <p:cNvPr id="9" name="8 Rectángulo"/>
          <p:cNvSpPr/>
          <p:nvPr/>
        </p:nvSpPr>
        <p:spPr>
          <a:xfrm>
            <a:off x="-36512" y="-27384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68869" y="692696"/>
            <a:ext cx="1457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SEDE</a:t>
            </a: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942333" cy="93856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sp>
        <p:nvSpPr>
          <p:cNvPr id="13" name="8 Rectángulo"/>
          <p:cNvSpPr>
            <a:spLocks noChangeArrowheads="1"/>
          </p:cNvSpPr>
          <p:nvPr/>
        </p:nvSpPr>
        <p:spPr bwMode="auto">
          <a:xfrm>
            <a:off x="683964" y="5940569"/>
            <a:ext cx="8064500" cy="584775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altLang="es-ES_tradnl" sz="1600" b="1" dirty="0" smtClean="0">
                <a:solidFill>
                  <a:schemeClr val="bg1"/>
                </a:solidFill>
              </a:rPr>
              <a:t>PALACIO DE LA MAGDALENA</a:t>
            </a:r>
          </a:p>
          <a:p>
            <a:pPr algn="ctr" eaLnBrk="1" hangingPunct="1"/>
            <a:r>
              <a:rPr lang="es-ES" altLang="es-ES_tradnl" sz="1600" b="1" dirty="0" smtClean="0">
                <a:solidFill>
                  <a:schemeClr val="bg1"/>
                </a:solidFill>
              </a:rPr>
              <a:t>SANTANDER</a:t>
            </a:r>
            <a:endParaRPr lang="es-ES" altLang="es-ES_tradnl" sz="16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98562"/>
            <a:ext cx="5688632" cy="3805384"/>
          </a:xfrm>
          <a:prstGeom prst="rect">
            <a:avLst/>
          </a:prstGeom>
        </p:spPr>
      </p:pic>
      <p:pic>
        <p:nvPicPr>
          <p:cNvPr id="10" name="Imagen 9" descr="Resultado de imagen de palacio de la magdalena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41" y="1598562"/>
            <a:ext cx="1742441" cy="6737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54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16290"/>
            <a:ext cx="9180512" cy="5612000"/>
          </a:xfrm>
          <a:prstGeom prst="rect">
            <a:avLst/>
          </a:prstGeom>
          <a:effectLst>
            <a:reflection stA="44000" endPos="65000" dist="50800" dir="5400000" sy="-100000" algn="bl" rotWithShape="0"/>
          </a:effectLst>
        </p:spPr>
      </p:pic>
      <p:sp>
        <p:nvSpPr>
          <p:cNvPr id="9" name="8 Rectángulo"/>
          <p:cNvSpPr/>
          <p:nvPr/>
        </p:nvSpPr>
        <p:spPr>
          <a:xfrm>
            <a:off x="-36512" y="-27384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265770" y="2776860"/>
            <a:ext cx="87129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b="1" cap="all" spc="300" dirty="0" smtClean="0">
                <a:ln>
                  <a:solidFill>
                    <a:srgbClr val="4F3124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MODELO DE Sanidad Militar ANTE LOS NUEVOS RETOS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547227" y="692696"/>
            <a:ext cx="1500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LEMA</a:t>
            </a:r>
          </a:p>
        </p:txBody>
      </p:sp>
      <p:pic>
        <p:nvPicPr>
          <p:cNvPr id="6" name="Imagen 5" descr="250px-Emblem_of_the_Spanish_Military_Medicin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942333" cy="93856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sp>
        <p:nvSpPr>
          <p:cNvPr id="11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</p:spTree>
    <p:extLst>
      <p:ext uri="{BB962C8B-B14F-4D97-AF65-F5344CB8AC3E}">
        <p14:creationId xmlns:p14="http://schemas.microsoft.com/office/powerpoint/2010/main" val="364994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80512" cy="1556792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sp>
        <p:nvSpPr>
          <p:cNvPr id="2" name="3 Rectángulo"/>
          <p:cNvSpPr>
            <a:spLocks noChangeArrowheads="1"/>
          </p:cNvSpPr>
          <p:nvPr/>
        </p:nvSpPr>
        <p:spPr bwMode="auto">
          <a:xfrm>
            <a:off x="179512" y="1484784"/>
            <a:ext cx="87137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endParaRPr lang="es-ES" sz="1400" b="1" dirty="0" smtClean="0">
              <a:solidFill>
                <a:schemeClr val="bg1"/>
              </a:solidFill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es-ES_tradn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UNIFICACIÓN COMO SANIDAD MILITAR CONJUNTA PERMITIENDO UN CONOCIMIENTO MUTUO DE TODAS LAS ESPECIALIDADES DENTRO DE UN MARCO INTEGRADOR.</a:t>
            </a:r>
            <a:endParaRPr lang="es-E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+mj-lt"/>
              <a:buAutoNum type="arabicPeriod"/>
            </a:pPr>
            <a:endParaRPr lang="es-E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es-ES_tradn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FIJAR </a:t>
            </a: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COMUNES DE LA SANIDAD MILITAR Y LA CONTRIBUCIÓN  DE CADA ESPECIALIDAD A SU </a:t>
            </a:r>
            <a:r>
              <a:rPr lang="es-ES_tradn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CONSECUCIÓN: MODELO DE SANIDAD MILITAR</a:t>
            </a:r>
          </a:p>
          <a:p>
            <a:pPr marL="342900" lvl="1" indent="-342900" algn="just">
              <a:buFont typeface="+mj-lt"/>
              <a:buAutoNum type="arabicPeriod"/>
            </a:pPr>
            <a:endParaRPr lang="es-ES_tradnl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es-ES_tradn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 DE LA EVOLUCIÓN DEL APOYO SANITARIO EN OPERACIONES INTERNACIONALES</a:t>
            </a:r>
          </a:p>
          <a:p>
            <a:pPr marL="342900" lvl="1" indent="-342900" algn="just">
              <a:buFont typeface="+mj-lt"/>
              <a:buAutoNum type="arabicPeriod"/>
            </a:pPr>
            <a:endParaRPr lang="es-ES_tradnl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ARTICULACIÓN Y CASUÍSTICA DEL APOYO SANITARIO EN CATASTROFES Y EMERGENCIAS</a:t>
            </a:r>
          </a:p>
          <a:p>
            <a:pPr marL="342900" lvl="1" indent="-342900" algn="just">
              <a:buFont typeface="+mj-lt"/>
              <a:buAutoNum type="arabicPeriod"/>
            </a:pP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SANITARIO EN MISIONES DE AYUDA HUMANITARIA</a:t>
            </a:r>
          </a:p>
          <a:p>
            <a:pPr marL="342900" lvl="1" indent="-342900" algn="just">
              <a:buFont typeface="+mj-lt"/>
              <a:buAutoNum type="arabicPeriod"/>
            </a:pPr>
            <a:endParaRPr lang="es-ES_tradnl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es-ES_tradn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PROFUNDIZAR </a:t>
            </a: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CONOCIMIENTO DE LA SANIDAD MILITAR DE OTROS EJÉRCITOS DE NUESTRO ENTORNO Y DE LA SANIDAD MULTINACIONAL  INTEGRADA EN </a:t>
            </a:r>
            <a:r>
              <a:rPr lang="es-ES_tradn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OPERACIONES.</a:t>
            </a:r>
            <a:endParaRPr lang="es-E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+mj-lt"/>
              <a:buAutoNum type="arabicPeriod"/>
            </a:pPr>
            <a:endParaRPr lang="es-E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es-ES_tradn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 </a:t>
            </a: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MATERIALIZACIÓN DE LAS VÍAS DE COOPERACIÓN SANITARIA CON OTROS ORGANISMOS DE LA ADMINISTRACIÓN, CUERPOS/FUERZAS DE SEGURIDAD DEL </a:t>
            </a:r>
            <a:r>
              <a:rPr lang="es-ES_tradn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ESTADO,  </a:t>
            </a: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SANIDAD </a:t>
            </a:r>
            <a:r>
              <a:rPr lang="es-ES_tradn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Y GRUPOS/EMPRESAS.</a:t>
            </a:r>
            <a:endParaRPr lang="es-E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+mj-lt"/>
              <a:buAutoNum type="arabicPeriod"/>
            </a:pPr>
            <a:endParaRPr lang="es-E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es-ES_tradn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</a:t>
            </a: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EVOLUCIÓN DE LA SANIDAD MILITAR INTEGRADA Y LOS NUEVOS </a:t>
            </a:r>
            <a:r>
              <a:rPr lang="es-ES_tradn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 EMERGENTES.</a:t>
            </a:r>
          </a:p>
          <a:p>
            <a:pPr marL="342900" lvl="1" indent="-342900" algn="just">
              <a:buFont typeface="+mj-lt"/>
              <a:buAutoNum type="arabicPeriod"/>
            </a:pPr>
            <a:endParaRPr lang="es-ES_tradnl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es-ES_tradn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ENSEÑANZA Y FORMACIÓN CONTINUADA EN LA SANIDAD MILITAR.</a:t>
            </a: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8 Rectángulo"/>
          <p:cNvSpPr>
            <a:spLocks noChangeArrowheads="1"/>
          </p:cNvSpPr>
          <p:nvPr/>
        </p:nvSpPr>
        <p:spPr bwMode="auto">
          <a:xfrm>
            <a:off x="1765948" y="692696"/>
            <a:ext cx="55011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spc="300" dirty="0">
                <a:solidFill>
                  <a:srgbClr val="4F3124"/>
                </a:solidFill>
                <a:latin typeface="Helvetica Neue"/>
                <a:ea typeface="Verdana" panose="020B0604030504040204" pitchFamily="34" charset="0"/>
                <a:cs typeface="Helvetica Neue"/>
              </a:rPr>
              <a:t>JUSTIFICACIÓN Y OBJETIVOS</a:t>
            </a:r>
          </a:p>
        </p:txBody>
      </p:sp>
      <p:sp>
        <p:nvSpPr>
          <p:cNvPr id="8" name="1 Rectángulo"/>
          <p:cNvSpPr/>
          <p:nvPr/>
        </p:nvSpPr>
        <p:spPr>
          <a:xfrm>
            <a:off x="919967" y="0"/>
            <a:ext cx="7324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Congreso 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</p:txBody>
      </p:sp>
      <p:pic>
        <p:nvPicPr>
          <p:cNvPr id="9" name="Imagen 8" descr="250px-Emblem_of_the_Spanish_Military_Medicin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942333" cy="938564"/>
          </a:xfrm>
          <a:prstGeom prst="rect">
            <a:avLst/>
          </a:prstGeom>
        </p:spPr>
      </p:pic>
      <p:pic>
        <p:nvPicPr>
          <p:cNvPr id="10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4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0" y="0"/>
            <a:ext cx="9180512" cy="1596862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99592" y="6184612"/>
            <a:ext cx="809992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DIRECCIÓN</a:t>
            </a:r>
            <a:r>
              <a:rPr lang="es-ES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 </a:t>
            </a:r>
            <a:r>
              <a:rPr lang="es-ES" b="1" dirty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DE SANIDAD </a:t>
            </a:r>
            <a:r>
              <a:rPr lang="es-ES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DEL EJÉRCITO DEL AIRE</a:t>
            </a:r>
            <a:endParaRPr lang="es-ES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48" y="6227794"/>
            <a:ext cx="713656" cy="32917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0" y="5147674"/>
            <a:ext cx="382084" cy="69348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83578"/>
            <a:ext cx="496596" cy="63666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6992"/>
            <a:ext cx="471686" cy="78257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27584" y="1844824"/>
            <a:ext cx="663437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INSPECCIÓN GENERAL DE SANIDAD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463892" y="461665"/>
            <a:ext cx="421621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chemeClr val="bg1"/>
              </a:buClr>
            </a:pPr>
            <a:r>
              <a:rPr lang="es-ES" sz="2000" b="1" spc="300" dirty="0">
                <a:solidFill>
                  <a:srgbClr val="4F3124"/>
                </a:solidFill>
                <a:latin typeface="Helvetica Neue"/>
                <a:ea typeface="Verdana" panose="020B0604030504040204" pitchFamily="34" charset="0"/>
                <a:cs typeface="Helvetica Neue"/>
              </a:rPr>
              <a:t>MINISTERIO DE DEFENSA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827584" y="3491490"/>
            <a:ext cx="4965178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E</a:t>
            </a:r>
            <a:r>
              <a:rPr lang="es-ES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SCUELA </a:t>
            </a:r>
            <a:r>
              <a:rPr lang="es-ES" b="1" dirty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MILITAR DE SANIDAD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827584" y="4355586"/>
            <a:ext cx="77144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DIRECCIÓN </a:t>
            </a:r>
            <a:r>
              <a:rPr lang="es-ES" b="1" dirty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DE SANIDAD DEL </a:t>
            </a:r>
            <a:r>
              <a:rPr lang="es-ES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EJÉRCITO </a:t>
            </a:r>
            <a:r>
              <a:rPr lang="es-ES" b="1" dirty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DE TIERRA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831467" y="5363698"/>
            <a:ext cx="5828765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DIRECCIÓN DE </a:t>
            </a:r>
            <a:r>
              <a:rPr lang="es-ES" b="1" dirty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SANIDAD DE ARMADA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289998" y="1196752"/>
            <a:ext cx="4442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>
                <a:solidFill>
                  <a:srgbClr val="4F3124"/>
                </a:solidFill>
                <a:latin typeface="Helvetica Neue"/>
                <a:ea typeface="Verdana" panose="020B0604030504040204" pitchFamily="34" charset="0"/>
                <a:cs typeface="Helvetica Neue"/>
              </a:rPr>
              <a:t>ORGANISMOS IMPLICADOS</a:t>
            </a:r>
          </a:p>
        </p:txBody>
      </p:sp>
      <p:pic>
        <p:nvPicPr>
          <p:cNvPr id="15" name="Imagen 14" descr="180px-Coat_of_Arms_of_the_Spanish_Defence_Medical_Inspector_General's_Office.sv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8" y="1820821"/>
            <a:ext cx="504056" cy="672075"/>
          </a:xfrm>
          <a:prstGeom prst="rect">
            <a:avLst/>
          </a:prstGeom>
        </p:spPr>
      </p:pic>
      <p:sp>
        <p:nvSpPr>
          <p:cNvPr id="20" name="1 Rectángulo"/>
          <p:cNvSpPr/>
          <p:nvPr/>
        </p:nvSpPr>
        <p:spPr>
          <a:xfrm>
            <a:off x="907393" y="0"/>
            <a:ext cx="7324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Congreso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u="sng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pic>
        <p:nvPicPr>
          <p:cNvPr id="21" name="Imagen 20" descr="250px-Emblem_of_the_Spanish_Military_Medicine.svg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42333" cy="938564"/>
          </a:xfrm>
          <a:prstGeom prst="rect">
            <a:avLst/>
          </a:prstGeom>
        </p:spPr>
      </p:pic>
      <p:pic>
        <p:nvPicPr>
          <p:cNvPr id="22" name="4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318124"/>
            <a:ext cx="810405" cy="109465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2636912"/>
            <a:ext cx="6372200" cy="63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8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8" y="4764199"/>
            <a:ext cx="2125997" cy="52524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88" y="1840235"/>
            <a:ext cx="2843341" cy="53963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5" y="1840235"/>
            <a:ext cx="2125997" cy="53963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572000" y="5229200"/>
            <a:ext cx="46001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800" b="1" dirty="0">
              <a:solidFill>
                <a:srgbClr val="4F3124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UNIVERSIDADES </a:t>
            </a:r>
            <a:r>
              <a:rPr lang="es-ES" sz="1200" b="1" dirty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Y COLEGIOS </a:t>
            </a: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PROFESIONALES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CONSEJERIAS DE SANIDAD CC. AA.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CONSEJERIAS DE EDUCACIÓN CC.AA.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 MÉDICA COLEGIAL</a:t>
            </a:r>
            <a:endParaRPr lang="es-E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-324544" y="2492896"/>
            <a:ext cx="4752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SUBSECRETARIA DE DEFENSA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UNIDADES SANITARIAS DE </a:t>
            </a:r>
            <a:r>
              <a:rPr lang="es-ES" sz="1200" b="1" dirty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LA </a:t>
            </a: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IGESAN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UNIDADES </a:t>
            </a:r>
            <a:r>
              <a:rPr lang="es-ES" sz="1200" b="1" dirty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SANITARIAS DEL EJÉRCITO DE </a:t>
            </a: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TIERRA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UNIDADES </a:t>
            </a:r>
            <a:r>
              <a:rPr lang="es-ES" sz="1200" b="1" dirty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SANITARIAS DEL EJÉRCITO DEL </a:t>
            </a: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AIRE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UNIDADES </a:t>
            </a:r>
            <a:r>
              <a:rPr lang="es-ES" sz="1200" b="1" dirty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SANITARIAS DE LA </a:t>
            </a: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ARMADA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UNIDAD </a:t>
            </a:r>
            <a:r>
              <a:rPr lang="es-ES" sz="1200" b="1" dirty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MILITAR DE EMERGENCIAS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78374" y="5509681"/>
            <a:ext cx="38163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DIRECCIÓN GENERAL DE LA GUARDIA </a:t>
            </a: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CIVIL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DIRECCIÓN </a:t>
            </a:r>
            <a:r>
              <a:rPr lang="es-ES" sz="1200" b="1" dirty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GENERAL DE LA POLICÍA </a:t>
            </a:r>
            <a:endParaRPr lang="es-ES" sz="1200" b="1" dirty="0" smtClean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DIRECCIÓN </a:t>
            </a:r>
            <a:r>
              <a:rPr lang="es-ES" sz="1200" b="1" dirty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GENERAL DE PROTECCIÓN CIVIL 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4355976" y="1340768"/>
            <a:ext cx="0" cy="5517232"/>
          </a:xfrm>
          <a:prstGeom prst="line">
            <a:avLst/>
          </a:prstGeom>
          <a:ln w="28575">
            <a:solidFill>
              <a:srgbClr val="F1F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0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206374" y="769441"/>
            <a:ext cx="6609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300" dirty="0" smtClean="0">
                <a:solidFill>
                  <a:srgbClr val="4F3124"/>
                </a:solidFill>
                <a:latin typeface="Helvetica Neue"/>
                <a:ea typeface="Verdana" panose="020B0604030504040204" pitchFamily="34" charset="0"/>
                <a:cs typeface="Helvetica Neue"/>
              </a:rPr>
              <a:t>ÓRGANISMOS OFICIALES COLABORADORES</a:t>
            </a:r>
            <a:endParaRPr lang="es-ES" b="1" spc="300" dirty="0">
              <a:solidFill>
                <a:srgbClr val="4F3124"/>
              </a:solidFill>
              <a:latin typeface="Helvetica Neue"/>
              <a:ea typeface="Verdana" panose="020B0604030504040204" pitchFamily="34" charset="0"/>
              <a:cs typeface="Helvetica Neue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499992" y="2348880"/>
            <a:ext cx="4600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es-ES" sz="800" b="1" dirty="0">
              <a:solidFill>
                <a:srgbClr val="4F3124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SECRETARIA GENERAL DE SANIDAD Y CONSUMO 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Imagen 1" descr="Descripción: Logo correo 2012"/>
          <p:cNvPicPr>
            <a:picLocks noChangeAspect="1" noChangeArrowheads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8"/>
          <a:stretch/>
        </p:blipFill>
        <p:spPr bwMode="auto">
          <a:xfrm>
            <a:off x="5652120" y="2852936"/>
            <a:ext cx="2304256" cy="61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4499992" y="3473713"/>
            <a:ext cx="49865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800" b="1" dirty="0">
              <a:solidFill>
                <a:srgbClr val="4F3124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FUNDACIÓN ESPAÑOLA DE CIENCIA Y TECNOLOGÍA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CONSEJO SUPERIOR DE INVESTIGACIONES CIENTÍFICAS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INSTITUTO DE SALUD CARLOS III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dirty="0" smtClean="0">
              <a:solidFill>
                <a:srgbClr val="FFFFFF"/>
              </a:solidFill>
            </a:endParaRPr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 r="67883"/>
          <a:stretch/>
        </p:blipFill>
        <p:spPr>
          <a:xfrm>
            <a:off x="6530415" y="4761572"/>
            <a:ext cx="489857" cy="539636"/>
          </a:xfrm>
          <a:prstGeom prst="rect">
            <a:avLst/>
          </a:prstGeom>
        </p:spPr>
      </p:pic>
      <p:sp>
        <p:nvSpPr>
          <p:cNvPr id="22" name="1 Rectángulo"/>
          <p:cNvSpPr/>
          <p:nvPr/>
        </p:nvSpPr>
        <p:spPr>
          <a:xfrm>
            <a:off x="907393" y="0"/>
            <a:ext cx="7324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Congreso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u="sng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pic>
        <p:nvPicPr>
          <p:cNvPr id="24" name="Imagen 23" descr="250px-Emblem_of_the_Spanish_Military_Medicine.svg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942333" cy="938564"/>
          </a:xfrm>
          <a:prstGeom prst="rect">
            <a:avLst/>
          </a:prstGeom>
        </p:spPr>
      </p:pic>
      <p:pic>
        <p:nvPicPr>
          <p:cNvPr id="25" name="4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1" grpId="0" build="p"/>
      <p:bldP spid="20" grpId="0"/>
      <p:bldP spid="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53136"/>
            <a:ext cx="3035698" cy="77054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-36512" y="5589240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es-ES" sz="1200" b="1" dirty="0" smtClean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DELEGACIÓN DE DEFENSA DE CANTABRIA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s-ES" sz="12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RESIDENCIA MILITAR “VIRGEN DEL PUERTO”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FFFFFF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25137" y="3800073"/>
            <a:ext cx="2647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AYUNTAMIENTO DE SANTANDER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0" y="0"/>
            <a:ext cx="9180512" cy="1340768"/>
          </a:xfrm>
          <a:prstGeom prst="rect">
            <a:avLst/>
          </a:prstGeom>
          <a:solidFill>
            <a:srgbClr val="F1F0D7"/>
          </a:solidFill>
          <a:ln>
            <a:solidFill>
              <a:srgbClr val="4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CBB5D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796283" y="548680"/>
            <a:ext cx="5429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300" dirty="0" smtClean="0">
                <a:solidFill>
                  <a:srgbClr val="4F3124"/>
                </a:solidFill>
                <a:latin typeface="Helvetica Neue"/>
                <a:ea typeface="Verdana" panose="020B0604030504040204" pitchFamily="34" charset="0"/>
                <a:cs typeface="Helvetica Neue"/>
              </a:rPr>
              <a:t>ÓRGANISMOS OFICIALES LOCALES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300" dirty="0" smtClean="0">
                <a:solidFill>
                  <a:srgbClr val="4F3124"/>
                </a:solidFill>
                <a:latin typeface="Helvetica Neue"/>
                <a:ea typeface="Verdana" panose="020B0604030504040204" pitchFamily="34" charset="0"/>
                <a:cs typeface="Helvetica Neue"/>
              </a:rPr>
              <a:t>COLABORADORES</a:t>
            </a:r>
            <a:endParaRPr lang="es-ES" b="1" spc="300" dirty="0">
              <a:solidFill>
                <a:srgbClr val="4F3124"/>
              </a:solidFill>
              <a:latin typeface="Helvetica Neue"/>
              <a:ea typeface="Verdana" panose="020B0604030504040204" pitchFamily="34" charset="0"/>
              <a:cs typeface="Helvetica Neue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953605" y="3800073"/>
            <a:ext cx="2466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200" b="1" dirty="0" smtClean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rPr>
              <a:t>GOBIERNO DE CANTABRIA</a:t>
            </a:r>
          </a:p>
        </p:txBody>
      </p:sp>
      <p:sp>
        <p:nvSpPr>
          <p:cNvPr id="22" name="1 Rectángulo"/>
          <p:cNvSpPr/>
          <p:nvPr/>
        </p:nvSpPr>
        <p:spPr>
          <a:xfrm>
            <a:off x="907393" y="0"/>
            <a:ext cx="7324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III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Congreso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Internacional de </a:t>
            </a:r>
            <a:r>
              <a:rPr lang="es-ES" sz="2000" b="1" spc="300" dirty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Sanidad </a:t>
            </a:r>
            <a:r>
              <a:rPr lang="es-ES" sz="2000" b="1" spc="300" dirty="0" smtClean="0">
                <a:solidFill>
                  <a:srgbClr val="4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Verdana" panose="020B0604030504040204" pitchFamily="34" charset="0"/>
                <a:cs typeface="Helvetica Neue"/>
              </a:rPr>
              <a:t>Militar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u="sng" spc="300" dirty="0">
              <a:solidFill>
                <a:srgbClr val="4F3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pic>
        <p:nvPicPr>
          <p:cNvPr id="24" name="Imagen 23" descr="250px-Emblem_of_the_Spanish_Military_Medicin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942333" cy="938564"/>
          </a:xfrm>
          <a:prstGeom prst="rect">
            <a:avLst/>
          </a:prstGeom>
        </p:spPr>
      </p:pic>
      <p:pic>
        <p:nvPicPr>
          <p:cNvPr id="25" name="4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174108"/>
            <a:ext cx="810405" cy="10946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55560"/>
            <a:ext cx="1414092" cy="19726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67368"/>
            <a:ext cx="1062286" cy="19608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31" y="4941168"/>
            <a:ext cx="35528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3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6745</TotalTime>
  <Words>1212</Words>
  <Application>Microsoft Office PowerPoint</Application>
  <PresentationFormat>Presentación en pantalla (4:3)</PresentationFormat>
  <Paragraphs>344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Arial </vt:lpstr>
      <vt:lpstr>Berlin Sans FB</vt:lpstr>
      <vt:lpstr>Calibri</vt:lpstr>
      <vt:lpstr>Helvetica Neue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ENCINAS BLANCO PEDRO</dc:creator>
  <cp:lastModifiedBy>Jose Luis Valdezate</cp:lastModifiedBy>
  <cp:revision>685</cp:revision>
  <cp:lastPrinted>2017-09-21T09:57:15Z</cp:lastPrinted>
  <dcterms:created xsi:type="dcterms:W3CDTF">2013-06-02T20:05:16Z</dcterms:created>
  <dcterms:modified xsi:type="dcterms:W3CDTF">2017-09-21T09:57:32Z</dcterms:modified>
</cp:coreProperties>
</file>